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tiff" ContentType="image/tif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2.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3.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3"/>
  </p:notesMasterIdLst>
  <p:sldIdLst>
    <p:sldId id="265" r:id="rId2"/>
    <p:sldId id="278" r:id="rId3"/>
    <p:sldId id="273" r:id="rId4"/>
    <p:sldId id="272" r:id="rId5"/>
    <p:sldId id="274" r:id="rId6"/>
    <p:sldId id="275" r:id="rId7"/>
    <p:sldId id="276" r:id="rId8"/>
    <p:sldId id="277" r:id="rId9"/>
    <p:sldId id="264" r:id="rId10"/>
    <p:sldId id="263" r:id="rId11"/>
    <p:sldId id="271"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Office User" initials="MOU" lastIdx="3" clrIdx="0">
    <p:extLst>
      <p:ext uri="{19B8F6BF-5375-455C-9EA6-DF929625EA0E}">
        <p15:presenceInfo xmlns:p15="http://schemas.microsoft.com/office/powerpoint/2012/main" userId="Microsoft Office Us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AEA9"/>
    <a:srgbClr val="00918C"/>
    <a:srgbClr val="ED7679"/>
    <a:srgbClr val="0458F9"/>
    <a:srgbClr val="0558F9"/>
    <a:srgbClr val="006595"/>
    <a:srgbClr val="F8042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1348"/>
    <p:restoredTop sz="93803"/>
  </p:normalViewPr>
  <p:slideViewPr>
    <p:cSldViewPr snapToGrid="0">
      <p:cViewPr varScale="1">
        <p:scale>
          <a:sx n="88" d="100"/>
          <a:sy n="88" d="100"/>
        </p:scale>
        <p:origin x="200" y="7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commentAuthors" Target="commentAuthor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Users/ashwinbindra/Desktop/Chrome%20Downloads/Rough%20Projection%20$UPST%20v8.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Users/ashwinbindra/Desktop/Chrome%20Downloads/Rough%20Projection%20$UPST%20v8.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Users/ashwinbindra/Downloads/Graphs.xlsx"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file:////Users/ashwinbindra/Downloads/Graphs.xlsx" TargetMode="External"/><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oleObject" Target="file:////Users/ashwinbindra/Downloads/Graphs.xlsx" TargetMode="External"/><Relationship Id="rId2" Type="http://schemas.microsoft.com/office/2011/relationships/chartColorStyle" Target="colors7.xml"/><Relationship Id="rId1" Type="http://schemas.microsoft.com/office/2011/relationships/chartStyle" Target="style7.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0" i="0" u="none" strike="noStrike" kern="1200" spc="0" baseline="0">
                <a:solidFill>
                  <a:schemeClr val="tx1">
                    <a:lumMod val="65000"/>
                    <a:lumOff val="35000"/>
                  </a:schemeClr>
                </a:solidFill>
                <a:latin typeface="+mn-lt"/>
                <a:ea typeface="+mn-ea"/>
                <a:cs typeface="+mn-cs"/>
              </a:defRPr>
            </a:pPr>
            <a:r>
              <a:rPr lang="en-US" sz="1200" dirty="0">
                <a:latin typeface="Avenir Book" panose="02000503020000020003" pitchFamily="2" charset="0"/>
              </a:rPr>
              <a:t>LTM Revenue</a:t>
            </a:r>
            <a:r>
              <a:rPr lang="en-US" sz="1200" baseline="0" dirty="0">
                <a:latin typeface="Avenir Book" panose="02000503020000020003" pitchFamily="2" charset="0"/>
              </a:rPr>
              <a:t> Breakdown</a:t>
            </a:r>
            <a:endParaRPr lang="en-US" sz="1200" dirty="0">
              <a:latin typeface="Avenir Book" panose="02000503020000020003" pitchFamily="2" charset="0"/>
            </a:endParaRPr>
          </a:p>
        </c:rich>
      </c:tx>
      <c:overlay val="0"/>
      <c:spPr>
        <a:noFill/>
        <a:ln>
          <a:noFill/>
        </a:ln>
        <a:effectLst/>
      </c:spPr>
      <c:txPr>
        <a:bodyPr rot="0" spcFirstLastPara="1" vertOverflow="ellipsis" vert="horz" wrap="square" anchor="ctr" anchorCtr="1"/>
        <a:lstStyle/>
        <a:p>
          <a:pPr>
            <a:defRPr sz="12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LTM Revenue Breakdown</c:v>
                </c:pt>
              </c:strCache>
            </c:strRef>
          </c:tx>
          <c:dPt>
            <c:idx val="0"/>
            <c:bubble3D val="0"/>
            <c:spPr>
              <a:solidFill>
                <a:srgbClr val="00AEA9">
                  <a:alpha val="91000"/>
                </a:srgbClr>
              </a:solidFill>
              <a:ln w="19050">
                <a:solidFill>
                  <a:schemeClr val="lt1"/>
                </a:solidFill>
              </a:ln>
              <a:effectLst/>
            </c:spPr>
            <c:extLst>
              <c:ext xmlns:c16="http://schemas.microsoft.com/office/drawing/2014/chart" uri="{C3380CC4-5D6E-409C-BE32-E72D297353CC}">
                <c16:uniqueId val="{00000001-F615-094D-B64E-BA00C3E307BF}"/>
              </c:ext>
            </c:extLst>
          </c:dPt>
          <c:dPt>
            <c:idx val="1"/>
            <c:bubble3D val="0"/>
            <c:spPr>
              <a:solidFill>
                <a:srgbClr val="00AEA9">
                  <a:alpha val="67000"/>
                </a:srgbClr>
              </a:solidFill>
              <a:ln w="19050">
                <a:solidFill>
                  <a:schemeClr val="lt1"/>
                </a:solidFill>
              </a:ln>
              <a:effectLst/>
            </c:spPr>
            <c:extLst>
              <c:ext xmlns:c16="http://schemas.microsoft.com/office/drawing/2014/chart" uri="{C3380CC4-5D6E-409C-BE32-E72D297353CC}">
                <c16:uniqueId val="{00000003-F615-094D-B64E-BA00C3E307BF}"/>
              </c:ext>
            </c:extLst>
          </c:dPt>
          <c:dPt>
            <c:idx val="2"/>
            <c:bubble3D val="0"/>
            <c:spPr>
              <a:solidFill>
                <a:srgbClr val="00AEA9">
                  <a:alpha val="45000"/>
                </a:srgbClr>
              </a:solidFill>
              <a:ln w="19050">
                <a:solidFill>
                  <a:schemeClr val="lt1"/>
                </a:solidFill>
              </a:ln>
              <a:effectLst/>
            </c:spPr>
            <c:extLst>
              <c:ext xmlns:c16="http://schemas.microsoft.com/office/drawing/2014/chart" uri="{C3380CC4-5D6E-409C-BE32-E72D297353CC}">
                <c16:uniqueId val="{00000005-F615-094D-B64E-BA00C3E307BF}"/>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F615-094D-B64E-BA00C3E307BF}"/>
              </c:ext>
            </c:extLst>
          </c:dPt>
          <c:cat>
            <c:strRef>
              <c:f>Sheet1!$A$2:$A$5</c:f>
              <c:strCache>
                <c:ptCount val="3"/>
                <c:pt idx="0">
                  <c:v>Referral Fees (55%)</c:v>
                </c:pt>
                <c:pt idx="1">
                  <c:v>Platform Fees (33%)</c:v>
                </c:pt>
                <c:pt idx="2">
                  <c:v>Service Fees (9%)</c:v>
                </c:pt>
              </c:strCache>
            </c:strRef>
          </c:cat>
          <c:val>
            <c:numRef>
              <c:f>Sheet1!$B$2:$B$5</c:f>
              <c:numCache>
                <c:formatCode>General</c:formatCode>
                <c:ptCount val="4"/>
                <c:pt idx="0">
                  <c:v>55</c:v>
                </c:pt>
                <c:pt idx="1">
                  <c:v>33</c:v>
                </c:pt>
                <c:pt idx="2">
                  <c:v>9</c:v>
                </c:pt>
              </c:numCache>
            </c:numRef>
          </c:val>
          <c:extLst>
            <c:ext xmlns:c16="http://schemas.microsoft.com/office/drawing/2014/chart" uri="{C3380CC4-5D6E-409C-BE32-E72D297353CC}">
              <c16:uniqueId val="{00000000-C706-E842-B29E-0FA2DF9BEA5A}"/>
            </c:ext>
          </c:extLst>
        </c:ser>
        <c:dLbls>
          <c:showLegendKey val="0"/>
          <c:showVal val="0"/>
          <c:showCatName val="0"/>
          <c:showSerName val="0"/>
          <c:showPercent val="0"/>
          <c:showBubbleSize val="0"/>
          <c:showLeaderLines val="1"/>
        </c:dLbls>
        <c:firstSliceAng val="0"/>
      </c:pieChart>
      <c:spPr>
        <a:noFill/>
        <a:ln>
          <a:noFill/>
        </a:ln>
        <a:effectLst/>
      </c:spPr>
    </c:plotArea>
    <c:legend>
      <c:legendPos val="b"/>
      <c:legendEntry>
        <c:idx val="3"/>
        <c:delete val="1"/>
      </c:legendEntry>
      <c:overlay val="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Avenir Book" panose="02000503020000020003" pitchFamily="2" charset="0"/>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0" i="0" u="none" strike="noStrike" kern="1200" spc="0" baseline="0">
                <a:solidFill>
                  <a:schemeClr val="tx1">
                    <a:lumMod val="65000"/>
                    <a:lumOff val="35000"/>
                  </a:schemeClr>
                </a:solidFill>
                <a:latin typeface="+mn-lt"/>
                <a:ea typeface="+mn-ea"/>
                <a:cs typeface="+mn-cs"/>
              </a:defRPr>
            </a:pPr>
            <a:r>
              <a:rPr lang="en-US" sz="1200" dirty="0">
                <a:latin typeface="Avenir Book" panose="02000503020000020003" pitchFamily="2" charset="0"/>
              </a:rPr>
              <a:t>Share of Total Personal Loan Balances</a:t>
            </a:r>
          </a:p>
        </c:rich>
      </c:tx>
      <c:overlay val="0"/>
      <c:spPr>
        <a:noFill/>
        <a:ln w="0">
          <a:solidFill>
            <a:schemeClr val="bg1"/>
          </a:solidFill>
        </a:ln>
        <a:effectLst/>
      </c:spPr>
      <c:txPr>
        <a:bodyPr rot="0" spcFirstLastPara="1" vertOverflow="ellipsis" vert="horz" wrap="square" anchor="ctr" anchorCtr="1"/>
        <a:lstStyle/>
        <a:p>
          <a:pPr>
            <a:defRPr sz="12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Share of Total Personal Loan Balances</c:v>
                </c:pt>
              </c:strCache>
            </c:strRef>
          </c:tx>
          <c:spPr>
            <a:solidFill>
              <a:srgbClr val="00AEA9"/>
            </a:solidFill>
          </c:spPr>
          <c:dPt>
            <c:idx val="0"/>
            <c:bubble3D val="0"/>
            <c:spPr>
              <a:solidFill>
                <a:srgbClr val="00AEA9"/>
              </a:solidFill>
              <a:ln w="19050">
                <a:solidFill>
                  <a:schemeClr val="lt1"/>
                </a:solidFill>
              </a:ln>
              <a:effectLst/>
            </c:spPr>
            <c:extLst>
              <c:ext xmlns:c16="http://schemas.microsoft.com/office/drawing/2014/chart" uri="{C3380CC4-5D6E-409C-BE32-E72D297353CC}">
                <c16:uniqueId val="{00000002-109A-DA46-A488-27FC8689706F}"/>
              </c:ext>
            </c:extLst>
          </c:dPt>
          <c:dPt>
            <c:idx val="1"/>
            <c:bubble3D val="0"/>
            <c:spPr>
              <a:solidFill>
                <a:srgbClr val="00AEA9">
                  <a:alpha val="40000"/>
                </a:srgbClr>
              </a:solidFill>
              <a:ln w="19050">
                <a:solidFill>
                  <a:schemeClr val="lt1"/>
                </a:solidFill>
              </a:ln>
              <a:effectLst/>
            </c:spPr>
            <c:extLst>
              <c:ext xmlns:c16="http://schemas.microsoft.com/office/drawing/2014/chart" uri="{C3380CC4-5D6E-409C-BE32-E72D297353CC}">
                <c16:uniqueId val="{00000005-109A-DA46-A488-27FC8689706F}"/>
              </c:ext>
            </c:extLst>
          </c:dPt>
          <c:dPt>
            <c:idx val="2"/>
            <c:bubble3D val="0"/>
            <c:spPr>
              <a:solidFill>
                <a:srgbClr val="00AEA9">
                  <a:alpha val="60000"/>
                </a:srgbClr>
              </a:solidFill>
              <a:ln w="19050">
                <a:solidFill>
                  <a:schemeClr val="lt1"/>
                </a:solidFill>
              </a:ln>
              <a:effectLst/>
            </c:spPr>
            <c:extLst>
              <c:ext xmlns:c16="http://schemas.microsoft.com/office/drawing/2014/chart" uri="{C3380CC4-5D6E-409C-BE32-E72D297353CC}">
                <c16:uniqueId val="{00000004-109A-DA46-A488-27FC8689706F}"/>
              </c:ext>
            </c:extLst>
          </c:dPt>
          <c:dPt>
            <c:idx val="3"/>
            <c:bubble3D val="0"/>
            <c:spPr>
              <a:solidFill>
                <a:srgbClr val="00AEA9">
                  <a:alpha val="80000"/>
                </a:srgbClr>
              </a:solidFill>
              <a:ln w="19050">
                <a:solidFill>
                  <a:schemeClr val="lt1"/>
                </a:solidFill>
              </a:ln>
              <a:effectLst/>
            </c:spPr>
            <c:extLst>
              <c:ext xmlns:c16="http://schemas.microsoft.com/office/drawing/2014/chart" uri="{C3380CC4-5D6E-409C-BE32-E72D297353CC}">
                <c16:uniqueId val="{00000003-109A-DA46-A488-27FC8689706F}"/>
              </c:ext>
            </c:extLst>
          </c:dPt>
          <c:cat>
            <c:strRef>
              <c:f>Sheet1!$A$2:$A$5</c:f>
              <c:strCache>
                <c:ptCount val="4"/>
                <c:pt idx="0">
                  <c:v>FinTech (38%)</c:v>
                </c:pt>
                <c:pt idx="1">
                  <c:v>Traditional Finance Company (13%)</c:v>
                </c:pt>
                <c:pt idx="2">
                  <c:v>Credit Union (21%)</c:v>
                </c:pt>
                <c:pt idx="3">
                  <c:v>Bank (28%)</c:v>
                </c:pt>
              </c:strCache>
            </c:strRef>
          </c:cat>
          <c:val>
            <c:numRef>
              <c:f>Sheet1!$B$2:$B$5</c:f>
              <c:numCache>
                <c:formatCode>General</c:formatCode>
                <c:ptCount val="4"/>
                <c:pt idx="0">
                  <c:v>38</c:v>
                </c:pt>
                <c:pt idx="1">
                  <c:v>13</c:v>
                </c:pt>
                <c:pt idx="2">
                  <c:v>21</c:v>
                </c:pt>
                <c:pt idx="3">
                  <c:v>28</c:v>
                </c:pt>
              </c:numCache>
            </c:numRef>
          </c:val>
          <c:extLst>
            <c:ext xmlns:c16="http://schemas.microsoft.com/office/drawing/2014/chart" uri="{C3380CC4-5D6E-409C-BE32-E72D297353CC}">
              <c16:uniqueId val="{00000000-109A-DA46-A488-27FC8689706F}"/>
            </c:ext>
          </c:extLst>
        </c:ser>
        <c:dLbls>
          <c:showLegendKey val="0"/>
          <c:showVal val="0"/>
          <c:showCatName val="0"/>
          <c:showSerName val="0"/>
          <c:showPercent val="0"/>
          <c:showBubbleSize val="0"/>
          <c:showLeaderLines val="1"/>
        </c:dLbls>
        <c:firstSliceAng val="0"/>
      </c:pieChart>
      <c:spPr>
        <a:noFill/>
        <a:ln>
          <a:noFill/>
        </a:ln>
        <a:effectLst/>
      </c:spPr>
    </c:plotArea>
    <c:legend>
      <c:legendPos val="b"/>
      <c:layout>
        <c:manualLayout>
          <c:xMode val="edge"/>
          <c:yMode val="edge"/>
          <c:x val="0"/>
          <c:y val="0.6817388272119802"/>
          <c:w val="0.7956899481056332"/>
          <c:h val="0.21062037400940872"/>
        </c:manualLayout>
      </c:layout>
      <c:overlay val="0"/>
      <c:spPr>
        <a:noFill/>
        <a:ln>
          <a:noFill/>
        </a:ln>
        <a:effectLst/>
      </c:spPr>
      <c:txPr>
        <a:bodyPr rot="0" spcFirstLastPara="1" vertOverflow="ellipsis" vert="horz" wrap="square" anchor="ctr" anchorCtr="1"/>
        <a:lstStyle/>
        <a:p>
          <a:pPr algn="just">
            <a:defRPr sz="900" b="0" i="0" u="none" strike="noStrike" kern="1200" baseline="0">
              <a:solidFill>
                <a:schemeClr val="tx1">
                  <a:lumMod val="65000"/>
                  <a:lumOff val="35000"/>
                </a:schemeClr>
              </a:solidFill>
              <a:latin typeface="Avenir Book" panose="02000503020000020003" pitchFamily="2" charset="0"/>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1400" dirty="0">
                <a:latin typeface="Avenir Book" panose="02000503020000020003" pitchFamily="2" charset="0"/>
              </a:rPr>
              <a:t>Number of Loans Fully</a:t>
            </a:r>
            <a:r>
              <a:rPr lang="en-US" sz="1400" baseline="0" dirty="0">
                <a:latin typeface="Avenir Book" panose="02000503020000020003" pitchFamily="2" charset="0"/>
              </a:rPr>
              <a:t> Automated vs Partially Manual Overtime</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0147013585342995"/>
          <c:y val="0.30315322082561302"/>
          <c:w val="0.63945258007053773"/>
          <c:h val="0.55633469973697325"/>
        </c:manualLayout>
      </c:layout>
      <c:barChart>
        <c:barDir val="bar"/>
        <c:grouping val="stacked"/>
        <c:varyColors val="0"/>
        <c:ser>
          <c:idx val="0"/>
          <c:order val="0"/>
          <c:tx>
            <c:strRef>
              <c:f>Scratch!$A$28</c:f>
              <c:strCache>
                <c:ptCount val="1"/>
                <c:pt idx="0">
                  <c:v>Automated</c:v>
                </c:pt>
              </c:strCache>
            </c:strRef>
          </c:tx>
          <c:spPr>
            <a:solidFill>
              <a:srgbClr val="00AEA9"/>
            </a:solidFill>
            <a:ln>
              <a:noFill/>
            </a:ln>
            <a:effectLst/>
          </c:spPr>
          <c:invertIfNegative val="0"/>
          <c:dLbls>
            <c:dLbl>
              <c:idx val="0"/>
              <c:layout>
                <c:manualLayout>
                  <c:x val="0.19261283560948037"/>
                  <c:y val="-6.0570074091031573E-3"/>
                </c:manualLayout>
              </c:layout>
              <c:tx>
                <c:rich>
                  <a:bodyPr/>
                  <a:lstStyle/>
                  <a:p>
                    <a:fld id="{FCBFDD8B-084B-2046-86C8-89FD04035F53}"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6544-7A47-BFE5-84A83CDF4B32}"/>
                </c:ext>
              </c:extLst>
            </c:dLbl>
            <c:dLbl>
              <c:idx val="1"/>
              <c:layout>
                <c:manualLayout>
                  <c:x val="0.24349169784594693"/>
                  <c:y val="0"/>
                </c:manualLayout>
              </c:layout>
              <c:tx>
                <c:rich>
                  <a:bodyPr/>
                  <a:lstStyle/>
                  <a:p>
                    <a:fld id="{ACEE1418-852A-3743-906B-642560EB46DC}"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6544-7A47-BFE5-84A83CDF4B32}"/>
                </c:ext>
              </c:extLst>
            </c:dLbl>
            <c:dLbl>
              <c:idx val="2"/>
              <c:layout>
                <c:manualLayout>
                  <c:x val="0.40582331184764958"/>
                  <c:y val="-5.5521926522745883E-17"/>
                </c:manualLayout>
              </c:layout>
              <c:tx>
                <c:rich>
                  <a:bodyPr/>
                  <a:lstStyle/>
                  <a:p>
                    <a:fld id="{55A4AB6B-A895-4C46-A18C-1BA75E53BFC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6544-7A47-BFE5-84A83CDF4B32}"/>
                </c:ext>
              </c:extLst>
            </c:dLbl>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lumMod val="75000"/>
                        <a:lumOff val="25000"/>
                      </a:schemeClr>
                    </a:solidFill>
                    <a:latin typeface="Avenir Book" panose="02000503020000020003" pitchFamily="2" charset="0"/>
                    <a:ea typeface="+mn-ea"/>
                    <a:cs typeface="+mn-cs"/>
                  </a:defRPr>
                </a:pPr>
                <a:endParaRPr lang="en-US"/>
              </a:p>
            </c:txP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cat>
            <c:strRef>
              <c:f>Scratch!$B$24:$D$24</c:f>
              <c:strCache>
                <c:ptCount val="3"/>
                <c:pt idx="0">
                  <c:v> 2017 </c:v>
                </c:pt>
                <c:pt idx="1">
                  <c:v> 2018 </c:v>
                </c:pt>
                <c:pt idx="2">
                  <c:v> 2019 </c:v>
                </c:pt>
              </c:strCache>
            </c:strRef>
          </c:cat>
          <c:val>
            <c:numRef>
              <c:f>Scratch!$B$28:$D$28</c:f>
              <c:numCache>
                <c:formatCode>0</c:formatCode>
                <c:ptCount val="3"/>
                <c:pt idx="0">
                  <c:v>23955.38</c:v>
                </c:pt>
                <c:pt idx="1">
                  <c:v>60486.25</c:v>
                </c:pt>
                <c:pt idx="2" formatCode="General">
                  <c:v>141980.52000000002</c:v>
                </c:pt>
              </c:numCache>
            </c:numRef>
          </c:val>
          <c:extLst>
            <c:ext xmlns:c15="http://schemas.microsoft.com/office/drawing/2012/chart" uri="{02D57815-91ED-43cb-92C2-25804820EDAC}">
              <c15:datalabelsRange>
                <c15:f>Scratch!$B$27:$D$27</c15:f>
                <c15:dlblRangeCache>
                  <c:ptCount val="3"/>
                  <c:pt idx="0">
                    <c:v>34%</c:v>
                  </c:pt>
                  <c:pt idx="1">
                    <c:v>53%</c:v>
                  </c:pt>
                  <c:pt idx="2">
                    <c:v>66%</c:v>
                  </c:pt>
                </c15:dlblRangeCache>
              </c15:datalabelsRange>
            </c:ext>
            <c:ext xmlns:c16="http://schemas.microsoft.com/office/drawing/2014/chart" uri="{C3380CC4-5D6E-409C-BE32-E72D297353CC}">
              <c16:uniqueId val="{00000000-6544-7A47-BFE5-84A83CDF4B32}"/>
            </c:ext>
          </c:extLst>
        </c:ser>
        <c:ser>
          <c:idx val="1"/>
          <c:order val="1"/>
          <c:tx>
            <c:strRef>
              <c:f>Scratch!$A$29</c:f>
              <c:strCache>
                <c:ptCount val="1"/>
                <c:pt idx="0">
                  <c:v>Partially Manual</c:v>
                </c:pt>
              </c:strCache>
            </c:strRef>
          </c:tx>
          <c:spPr>
            <a:solidFill>
              <a:srgbClr val="00918C"/>
            </a:solidFill>
            <a:ln>
              <a:noFill/>
            </a:ln>
            <a:effectLst/>
          </c:spPr>
          <c:invertIfNegative val="0"/>
          <c:dLbls>
            <c:delete val="1"/>
          </c:dLbls>
          <c:cat>
            <c:strRef>
              <c:f>Scratch!$B$24:$D$24</c:f>
              <c:strCache>
                <c:ptCount val="3"/>
                <c:pt idx="0">
                  <c:v> 2017 </c:v>
                </c:pt>
                <c:pt idx="1">
                  <c:v> 2018 </c:v>
                </c:pt>
                <c:pt idx="2">
                  <c:v> 2019 </c:v>
                </c:pt>
              </c:strCache>
            </c:strRef>
          </c:cat>
          <c:val>
            <c:numRef>
              <c:f>Scratch!$B$29:$D$29</c:f>
              <c:numCache>
                <c:formatCode>_(* #,##0_);_(* \(#,##0\);_(* "-"??_);_(@_)</c:formatCode>
                <c:ptCount val="3"/>
                <c:pt idx="0">
                  <c:v>46501.619999999995</c:v>
                </c:pt>
                <c:pt idx="1">
                  <c:v>53638.75</c:v>
                </c:pt>
                <c:pt idx="2">
                  <c:v>73141.479999999981</c:v>
                </c:pt>
              </c:numCache>
            </c:numRef>
          </c:val>
          <c:extLst>
            <c:ext xmlns:c16="http://schemas.microsoft.com/office/drawing/2014/chart" uri="{C3380CC4-5D6E-409C-BE32-E72D297353CC}">
              <c16:uniqueId val="{00000001-6544-7A47-BFE5-84A83CDF4B32}"/>
            </c:ext>
          </c:extLst>
        </c:ser>
        <c:ser>
          <c:idx val="2"/>
          <c:order val="2"/>
          <c:spPr>
            <a:solidFill>
              <a:schemeClr val="accent3"/>
            </a:solidFill>
            <a:ln>
              <a:noFill/>
            </a:ln>
            <a:effectLst/>
          </c:spPr>
          <c:invertIfNegative val="0"/>
          <c:dLbls>
            <c:delete val="1"/>
          </c:dLbls>
          <c:cat>
            <c:strRef>
              <c:f>Scratch!$B$24:$D$24</c:f>
              <c:strCache>
                <c:ptCount val="3"/>
                <c:pt idx="0">
                  <c:v> 2017 </c:v>
                </c:pt>
                <c:pt idx="1">
                  <c:v> 2018 </c:v>
                </c:pt>
                <c:pt idx="2">
                  <c:v> 2019 </c:v>
                </c:pt>
              </c:strCache>
            </c:strRef>
          </c:cat>
          <c:val>
            <c:numLit>
              <c:formatCode>General</c:formatCode>
              <c:ptCount val="1"/>
              <c:pt idx="0">
                <c:v>1</c:v>
              </c:pt>
            </c:numLit>
          </c:val>
          <c:extLst>
            <c:ext xmlns:c16="http://schemas.microsoft.com/office/drawing/2014/chart" uri="{C3380CC4-5D6E-409C-BE32-E72D297353CC}">
              <c16:uniqueId val="{00000002-6544-7A47-BFE5-84A83CDF4B32}"/>
            </c:ext>
          </c:extLst>
        </c:ser>
        <c:dLbls>
          <c:showLegendKey val="0"/>
          <c:showVal val="1"/>
          <c:showCatName val="0"/>
          <c:showSerName val="0"/>
          <c:showPercent val="0"/>
          <c:showBubbleSize val="0"/>
        </c:dLbls>
        <c:gapWidth val="55"/>
        <c:overlap val="100"/>
        <c:axId val="752513872"/>
        <c:axId val="2099117584"/>
      </c:barChart>
      <c:catAx>
        <c:axId val="752513872"/>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Avenir Book" panose="02000503020000020003" pitchFamily="2" charset="0"/>
                <a:ea typeface="+mn-ea"/>
                <a:cs typeface="+mn-cs"/>
              </a:defRPr>
            </a:pPr>
            <a:endParaRPr lang="en-US"/>
          </a:p>
        </c:txPr>
        <c:crossAx val="2099117584"/>
        <c:crosses val="autoZero"/>
        <c:auto val="1"/>
        <c:lblAlgn val="ctr"/>
        <c:lblOffset val="100"/>
        <c:noMultiLvlLbl val="0"/>
      </c:catAx>
      <c:valAx>
        <c:axId val="2099117584"/>
        <c:scaling>
          <c:orientation val="minMax"/>
        </c:scaling>
        <c:delete val="0"/>
        <c:axPos val="b"/>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Avenir Book" panose="02000503020000020003" pitchFamily="2" charset="0"/>
                <a:ea typeface="+mn-ea"/>
                <a:cs typeface="+mn-cs"/>
              </a:defRPr>
            </a:pPr>
            <a:endParaRPr lang="en-US"/>
          </a:p>
        </c:txPr>
        <c:crossAx val="752513872"/>
        <c:crosses val="autoZero"/>
        <c:crossBetween val="between"/>
      </c:valAx>
      <c:spPr>
        <a:noFill/>
        <a:ln>
          <a:noFill/>
        </a:ln>
        <a:effectLst/>
      </c:spPr>
    </c:plotArea>
    <c:legend>
      <c:legendPos val="r"/>
      <c:legendEntry>
        <c:idx val="0"/>
        <c:txPr>
          <a:bodyPr rot="0" spcFirstLastPara="1" vertOverflow="ellipsis" vert="horz" wrap="square" anchor="ctr" anchorCtr="1"/>
          <a:lstStyle/>
          <a:p>
            <a:pPr>
              <a:defRPr sz="800" b="0" i="0" u="none" strike="noStrike" kern="1200" baseline="0">
                <a:solidFill>
                  <a:schemeClr val="tx1">
                    <a:lumMod val="65000"/>
                    <a:lumOff val="35000"/>
                  </a:schemeClr>
                </a:solidFill>
                <a:latin typeface="Avenir Book" panose="02000503020000020003" pitchFamily="2" charset="0"/>
                <a:ea typeface="+mn-ea"/>
                <a:cs typeface="+mn-cs"/>
              </a:defRPr>
            </a:pPr>
            <a:endParaRPr lang="en-US"/>
          </a:p>
        </c:txPr>
      </c:legendEntry>
      <c:legendEntry>
        <c:idx val="2"/>
        <c:delete val="1"/>
      </c:legendEntry>
      <c:layout>
        <c:manualLayout>
          <c:xMode val="edge"/>
          <c:yMode val="edge"/>
          <c:x val="0.75136364811415868"/>
          <c:y val="0.50060914315891525"/>
          <c:w val="0.19880364575062504"/>
          <c:h val="0.23671204231509407"/>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Avenir Book" panose="02000503020000020003" pitchFamily="2" charset="0"/>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latin typeface="Avenir Book" panose="02000503020000020003" pitchFamily="2" charset="0"/>
              </a:rPr>
              <a:t>Conversion</a:t>
            </a:r>
            <a:r>
              <a:rPr lang="en-US" baseline="0" dirty="0">
                <a:latin typeface="Avenir Book" panose="02000503020000020003" pitchFamily="2" charset="0"/>
              </a:rPr>
              <a:t> Rate</a:t>
            </a:r>
            <a:endParaRPr lang="en-US" dirty="0">
              <a:latin typeface="Avenir Book" panose="02000503020000020003" pitchFamily="2" charset="0"/>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spPr>
            <a:solidFill>
              <a:srgbClr val="00AEA9"/>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700" b="0" i="0" u="none" strike="noStrike" kern="1200" baseline="0">
                    <a:solidFill>
                      <a:schemeClr val="tx1">
                        <a:lumMod val="75000"/>
                        <a:lumOff val="25000"/>
                      </a:schemeClr>
                    </a:solidFill>
                    <a:latin typeface="Avenir Book" panose="02000503020000020003" pitchFamily="2" charset="0"/>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Scratch!$D$46:$J$46</c:f>
              <c:strCache>
                <c:ptCount val="7"/>
                <c:pt idx="0">
                  <c:v> 2017 </c:v>
                </c:pt>
                <c:pt idx="1">
                  <c:v> 2018 </c:v>
                </c:pt>
                <c:pt idx="2">
                  <c:v> 2019 </c:v>
                </c:pt>
                <c:pt idx="3">
                  <c:v>2020E </c:v>
                </c:pt>
                <c:pt idx="4">
                  <c:v>2021E </c:v>
                </c:pt>
                <c:pt idx="5">
                  <c:v>2022E</c:v>
                </c:pt>
                <c:pt idx="6">
                  <c:v>2023E </c:v>
                </c:pt>
              </c:strCache>
            </c:strRef>
          </c:cat>
          <c:val>
            <c:numRef>
              <c:f>Scratch!$D$47:$J$47</c:f>
              <c:numCache>
                <c:formatCode>0%</c:formatCode>
                <c:ptCount val="7"/>
                <c:pt idx="0">
                  <c:v>8.1000000000000003E-2</c:v>
                </c:pt>
                <c:pt idx="1">
                  <c:v>9.0999999999999998E-2</c:v>
                </c:pt>
                <c:pt idx="2">
                  <c:v>0.13100000000000001</c:v>
                </c:pt>
                <c:pt idx="3">
                  <c:v>0.14000000000000001</c:v>
                </c:pt>
                <c:pt idx="4">
                  <c:v>0.15345113561398552</c:v>
                </c:pt>
                <c:pt idx="5">
                  <c:v>0.16879624917538408</c:v>
                </c:pt>
                <c:pt idx="6">
                  <c:v>0.18061198661766098</c:v>
                </c:pt>
              </c:numCache>
            </c:numRef>
          </c:val>
          <c:extLst>
            <c:ext xmlns:c16="http://schemas.microsoft.com/office/drawing/2014/chart" uri="{C3380CC4-5D6E-409C-BE32-E72D297353CC}">
              <c16:uniqueId val="{00000000-0244-F046-8AE8-9CC68BCA96F3}"/>
            </c:ext>
          </c:extLst>
        </c:ser>
        <c:dLbls>
          <c:showLegendKey val="0"/>
          <c:showVal val="0"/>
          <c:showCatName val="0"/>
          <c:showSerName val="0"/>
          <c:showPercent val="0"/>
          <c:showBubbleSize val="0"/>
        </c:dLbls>
        <c:gapWidth val="219"/>
        <c:overlap val="-27"/>
        <c:axId val="196908576"/>
        <c:axId val="196910256"/>
      </c:barChart>
      <c:catAx>
        <c:axId val="1969085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Avenir Book" panose="02000503020000020003" pitchFamily="2" charset="0"/>
                <a:ea typeface="+mn-ea"/>
                <a:cs typeface="+mn-cs"/>
              </a:defRPr>
            </a:pPr>
            <a:endParaRPr lang="en-US"/>
          </a:p>
        </c:txPr>
        <c:crossAx val="196910256"/>
        <c:crosses val="autoZero"/>
        <c:auto val="1"/>
        <c:lblAlgn val="ctr"/>
        <c:lblOffset val="100"/>
        <c:noMultiLvlLbl val="0"/>
      </c:catAx>
      <c:valAx>
        <c:axId val="196910256"/>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9690857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Revenue</a:t>
            </a:r>
          </a:p>
        </c:rich>
      </c:tx>
      <c:layout>
        <c:manualLayout>
          <c:xMode val="edge"/>
          <c:yMode val="edge"/>
          <c:x val="0.43892824232543404"/>
          <c:y val="1.3620568846434342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7.5092853766820677E-2"/>
          <c:y val="0.10968839910798971"/>
          <c:w val="0.8999436221054955"/>
          <c:h val="0.70550099447093206"/>
        </c:manualLayout>
      </c:layout>
      <c:lineChart>
        <c:grouping val="standard"/>
        <c:varyColors val="0"/>
        <c:ser>
          <c:idx val="0"/>
          <c:order val="0"/>
          <c:tx>
            <c:strRef>
              <c:f>Sheet1!$A$12</c:f>
              <c:strCache>
                <c:ptCount val="1"/>
                <c:pt idx="0">
                  <c:v>Downside</c:v>
                </c:pt>
              </c:strCache>
            </c:strRef>
          </c:tx>
          <c:spPr>
            <a:ln w="28575" cap="rnd">
              <a:solidFill>
                <a:srgbClr val="FF0000"/>
              </a:solidFill>
              <a:round/>
            </a:ln>
            <a:effectLst/>
          </c:spPr>
          <c:marker>
            <c:symbol val="none"/>
          </c:marker>
          <c:cat>
            <c:strRef>
              <c:f>Sheet1!$B$11:$L$11</c:f>
              <c:strCache>
                <c:ptCount val="11"/>
                <c:pt idx="0">
                  <c:v>2015</c:v>
                </c:pt>
                <c:pt idx="1">
                  <c:v>2016</c:v>
                </c:pt>
                <c:pt idx="2">
                  <c:v>2017</c:v>
                </c:pt>
                <c:pt idx="3">
                  <c:v>2018</c:v>
                </c:pt>
                <c:pt idx="4">
                  <c:v>2019E</c:v>
                </c:pt>
                <c:pt idx="5">
                  <c:v>2020E</c:v>
                </c:pt>
                <c:pt idx="6">
                  <c:v>2021E</c:v>
                </c:pt>
                <c:pt idx="7">
                  <c:v>2022E</c:v>
                </c:pt>
                <c:pt idx="8">
                  <c:v>2023E</c:v>
                </c:pt>
                <c:pt idx="9">
                  <c:v>2024E</c:v>
                </c:pt>
                <c:pt idx="10">
                  <c:v>2025E</c:v>
                </c:pt>
              </c:strCache>
            </c:strRef>
          </c:cat>
          <c:val>
            <c:numRef>
              <c:f>Sheet1!$B$12:$L$12</c:f>
              <c:numCache>
                <c:formatCode>0</c:formatCode>
                <c:ptCount val="11"/>
                <c:pt idx="0">
                  <c:v>832</c:v>
                </c:pt>
                <c:pt idx="1">
                  <c:v>1000.4</c:v>
                </c:pt>
                <c:pt idx="2">
                  <c:v>1278.2</c:v>
                </c:pt>
                <c:pt idx="3">
                  <c:v>1559.6</c:v>
                </c:pt>
                <c:pt idx="4">
                  <c:v>1877.0901436950146</c:v>
                </c:pt>
                <c:pt idx="5">
                  <c:v>2271.0041103911358</c:v>
                </c:pt>
                <c:pt idx="6">
                  <c:v>2728.9974073425601</c:v>
                </c:pt>
                <c:pt idx="7">
                  <c:v>3187.3635651529476</c:v>
                </c:pt>
                <c:pt idx="8">
                  <c:v>3624.5052557268828</c:v>
                </c:pt>
                <c:pt idx="9">
                  <c:v>4094.0007102927711</c:v>
                </c:pt>
                <c:pt idx="10">
                  <c:v>4625.4294523452199</c:v>
                </c:pt>
              </c:numCache>
            </c:numRef>
          </c:val>
          <c:smooth val="0"/>
          <c:extLst>
            <c:ext xmlns:c16="http://schemas.microsoft.com/office/drawing/2014/chart" uri="{C3380CC4-5D6E-409C-BE32-E72D297353CC}">
              <c16:uniqueId val="{00000000-253C-6F40-9E74-D0B79C5C7C8F}"/>
            </c:ext>
          </c:extLst>
        </c:ser>
        <c:ser>
          <c:idx val="1"/>
          <c:order val="1"/>
          <c:tx>
            <c:strRef>
              <c:f>Sheet1!$A$13</c:f>
              <c:strCache>
                <c:ptCount val="1"/>
                <c:pt idx="0">
                  <c:v>Base</c:v>
                </c:pt>
              </c:strCache>
            </c:strRef>
          </c:tx>
          <c:spPr>
            <a:ln w="28575" cap="rnd">
              <a:solidFill>
                <a:schemeClr val="accent1"/>
              </a:solidFill>
              <a:round/>
            </a:ln>
            <a:effectLst/>
          </c:spPr>
          <c:marker>
            <c:symbol val="none"/>
          </c:marker>
          <c:cat>
            <c:strRef>
              <c:f>Sheet1!$B$11:$L$11</c:f>
              <c:strCache>
                <c:ptCount val="11"/>
                <c:pt idx="0">
                  <c:v>2015</c:v>
                </c:pt>
                <c:pt idx="1">
                  <c:v>2016</c:v>
                </c:pt>
                <c:pt idx="2">
                  <c:v>2017</c:v>
                </c:pt>
                <c:pt idx="3">
                  <c:v>2018</c:v>
                </c:pt>
                <c:pt idx="4">
                  <c:v>2019E</c:v>
                </c:pt>
                <c:pt idx="5">
                  <c:v>2020E</c:v>
                </c:pt>
                <c:pt idx="6">
                  <c:v>2021E</c:v>
                </c:pt>
                <c:pt idx="7">
                  <c:v>2022E</c:v>
                </c:pt>
                <c:pt idx="8">
                  <c:v>2023E</c:v>
                </c:pt>
                <c:pt idx="9">
                  <c:v>2024E</c:v>
                </c:pt>
                <c:pt idx="10">
                  <c:v>2025E</c:v>
                </c:pt>
              </c:strCache>
            </c:strRef>
          </c:cat>
          <c:val>
            <c:numRef>
              <c:f>Sheet1!$B$13:$L$13</c:f>
              <c:numCache>
                <c:formatCode>0</c:formatCode>
                <c:ptCount val="11"/>
                <c:pt idx="0">
                  <c:v>832</c:v>
                </c:pt>
                <c:pt idx="1">
                  <c:v>1000.4</c:v>
                </c:pt>
                <c:pt idx="2">
                  <c:v>1278.2</c:v>
                </c:pt>
                <c:pt idx="3">
                  <c:v>1559.6</c:v>
                </c:pt>
                <c:pt idx="4">
                  <c:v>1877.0901436950146</c:v>
                </c:pt>
                <c:pt idx="5">
                  <c:v>2285.3569106606683</c:v>
                </c:pt>
                <c:pt idx="6">
                  <c:v>2761.2357341372117</c:v>
                </c:pt>
                <c:pt idx="7">
                  <c:v>3280.8796563526184</c:v>
                </c:pt>
                <c:pt idx="8">
                  <c:v>3827.7656953356627</c:v>
                </c:pt>
                <c:pt idx="9">
                  <c:v>4393.2911997664023</c:v>
                </c:pt>
                <c:pt idx="10">
                  <c:v>5004.9883179605076</c:v>
                </c:pt>
              </c:numCache>
            </c:numRef>
          </c:val>
          <c:smooth val="0"/>
          <c:extLst>
            <c:ext xmlns:c16="http://schemas.microsoft.com/office/drawing/2014/chart" uri="{C3380CC4-5D6E-409C-BE32-E72D297353CC}">
              <c16:uniqueId val="{00000001-253C-6F40-9E74-D0B79C5C7C8F}"/>
            </c:ext>
          </c:extLst>
        </c:ser>
        <c:ser>
          <c:idx val="2"/>
          <c:order val="2"/>
          <c:tx>
            <c:strRef>
              <c:f>Sheet1!$A$14</c:f>
              <c:strCache>
                <c:ptCount val="1"/>
                <c:pt idx="0">
                  <c:v>Upside</c:v>
                </c:pt>
              </c:strCache>
            </c:strRef>
          </c:tx>
          <c:spPr>
            <a:ln w="28575" cap="rnd">
              <a:solidFill>
                <a:srgbClr val="92D050"/>
              </a:solidFill>
              <a:round/>
            </a:ln>
            <a:effectLst/>
          </c:spPr>
          <c:marker>
            <c:symbol val="none"/>
          </c:marker>
          <c:cat>
            <c:strRef>
              <c:f>Sheet1!$B$11:$L$11</c:f>
              <c:strCache>
                <c:ptCount val="11"/>
                <c:pt idx="0">
                  <c:v>2015</c:v>
                </c:pt>
                <c:pt idx="1">
                  <c:v>2016</c:v>
                </c:pt>
                <c:pt idx="2">
                  <c:v>2017</c:v>
                </c:pt>
                <c:pt idx="3">
                  <c:v>2018</c:v>
                </c:pt>
                <c:pt idx="4">
                  <c:v>2019E</c:v>
                </c:pt>
                <c:pt idx="5">
                  <c:v>2020E</c:v>
                </c:pt>
                <c:pt idx="6">
                  <c:v>2021E</c:v>
                </c:pt>
                <c:pt idx="7">
                  <c:v>2022E</c:v>
                </c:pt>
                <c:pt idx="8">
                  <c:v>2023E</c:v>
                </c:pt>
                <c:pt idx="9">
                  <c:v>2024E</c:v>
                </c:pt>
                <c:pt idx="10">
                  <c:v>2025E</c:v>
                </c:pt>
              </c:strCache>
            </c:strRef>
          </c:cat>
          <c:val>
            <c:numRef>
              <c:f>Sheet1!$B$14:$L$14</c:f>
              <c:numCache>
                <c:formatCode>0</c:formatCode>
                <c:ptCount val="11"/>
                <c:pt idx="0">
                  <c:v>832</c:v>
                </c:pt>
                <c:pt idx="1">
                  <c:v>1000.4</c:v>
                </c:pt>
                <c:pt idx="2">
                  <c:v>1278.2</c:v>
                </c:pt>
                <c:pt idx="3">
                  <c:v>1559.6</c:v>
                </c:pt>
                <c:pt idx="4">
                  <c:v>1877.0901436950146</c:v>
                </c:pt>
                <c:pt idx="5">
                  <c:v>2306.1170473719149</c:v>
                </c:pt>
                <c:pt idx="6">
                  <c:v>2826.0066027595358</c:v>
                </c:pt>
                <c:pt idx="7">
                  <c:v>3438.5692588731536</c:v>
                </c:pt>
                <c:pt idx="8">
                  <c:v>4143.1725664525102</c:v>
                </c:pt>
                <c:pt idx="9">
                  <c:v>4953.2270647921614</c:v>
                </c:pt>
                <c:pt idx="10">
                  <c:v>5873.7312692674914</c:v>
                </c:pt>
              </c:numCache>
            </c:numRef>
          </c:val>
          <c:smooth val="0"/>
          <c:extLst>
            <c:ext xmlns:c16="http://schemas.microsoft.com/office/drawing/2014/chart" uri="{C3380CC4-5D6E-409C-BE32-E72D297353CC}">
              <c16:uniqueId val="{00000002-253C-6F40-9E74-D0B79C5C7C8F}"/>
            </c:ext>
          </c:extLst>
        </c:ser>
        <c:dLbls>
          <c:showLegendKey val="0"/>
          <c:showVal val="0"/>
          <c:showCatName val="0"/>
          <c:showSerName val="0"/>
          <c:showPercent val="0"/>
          <c:showBubbleSize val="0"/>
        </c:dLbls>
        <c:smooth val="0"/>
        <c:axId val="1673010304"/>
        <c:axId val="1641508000"/>
      </c:lineChart>
      <c:catAx>
        <c:axId val="167301030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641508000"/>
        <c:crosses val="autoZero"/>
        <c:auto val="1"/>
        <c:lblAlgn val="ctr"/>
        <c:lblOffset val="100"/>
        <c:noMultiLvlLbl val="0"/>
      </c:catAx>
      <c:valAx>
        <c:axId val="1641508000"/>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67301030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Same Stores</a:t>
            </a:r>
            <a:r>
              <a:rPr lang="en-US" baseline="0"/>
              <a:t> Sales Growth</a:t>
            </a:r>
          </a:p>
        </c:rich>
      </c:tx>
      <c:layout>
        <c:manualLayout>
          <c:xMode val="edge"/>
          <c:yMode val="edge"/>
          <c:x val="0.28994452616086791"/>
          <c:y val="7.8558968712498914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9.4889871589275962E-2"/>
          <c:y val="0.18711453660809946"/>
          <c:w val="0.87316067669716313"/>
          <c:h val="0.51656336986502605"/>
        </c:manualLayout>
      </c:layout>
      <c:lineChart>
        <c:grouping val="standard"/>
        <c:varyColors val="0"/>
        <c:ser>
          <c:idx val="0"/>
          <c:order val="0"/>
          <c:tx>
            <c:strRef>
              <c:f>Sheet1!$A$7</c:f>
              <c:strCache>
                <c:ptCount val="1"/>
                <c:pt idx="0">
                  <c:v>Downside</c:v>
                </c:pt>
              </c:strCache>
            </c:strRef>
          </c:tx>
          <c:spPr>
            <a:ln w="28575" cap="rnd">
              <a:solidFill>
                <a:srgbClr val="FF0000"/>
              </a:solidFill>
              <a:round/>
            </a:ln>
            <a:effectLst/>
          </c:spPr>
          <c:marker>
            <c:symbol val="none"/>
          </c:marker>
          <c:cat>
            <c:strRef>
              <c:f>Sheet1!$B$6:$L$6</c:f>
              <c:strCache>
                <c:ptCount val="11"/>
                <c:pt idx="0">
                  <c:v>2015</c:v>
                </c:pt>
                <c:pt idx="1">
                  <c:v>2016</c:v>
                </c:pt>
                <c:pt idx="2">
                  <c:v>2017</c:v>
                </c:pt>
                <c:pt idx="3">
                  <c:v>2018</c:v>
                </c:pt>
                <c:pt idx="4">
                  <c:v>2019E</c:v>
                </c:pt>
                <c:pt idx="5">
                  <c:v>2020E</c:v>
                </c:pt>
                <c:pt idx="6">
                  <c:v>2021E</c:v>
                </c:pt>
                <c:pt idx="7">
                  <c:v>2022E</c:v>
                </c:pt>
                <c:pt idx="8">
                  <c:v>2023E</c:v>
                </c:pt>
                <c:pt idx="9">
                  <c:v>2024E</c:v>
                </c:pt>
                <c:pt idx="10">
                  <c:v>2025E</c:v>
                </c:pt>
              </c:strCache>
            </c:strRef>
          </c:cat>
          <c:val>
            <c:numRef>
              <c:f>Sheet1!$B$7:$L$7</c:f>
              <c:numCache>
                <c:formatCode>0.0%</c:formatCode>
                <c:ptCount val="11"/>
                <c:pt idx="0">
                  <c:v>3.4000000000000002E-2</c:v>
                </c:pt>
                <c:pt idx="1">
                  <c:v>0.02</c:v>
                </c:pt>
                <c:pt idx="2">
                  <c:v>6.5000000000000002E-2</c:v>
                </c:pt>
                <c:pt idx="3">
                  <c:v>3.9E-2</c:v>
                </c:pt>
                <c:pt idx="4">
                  <c:v>2.3E-2</c:v>
                </c:pt>
                <c:pt idx="5">
                  <c:v>1.7000000000000001E-2</c:v>
                </c:pt>
                <c:pt idx="6">
                  <c:v>1.6E-2</c:v>
                </c:pt>
                <c:pt idx="7">
                  <c:v>8.9999999999999993E-3</c:v>
                </c:pt>
                <c:pt idx="8">
                  <c:v>6.0000000000000001E-3</c:v>
                </c:pt>
                <c:pt idx="9">
                  <c:v>5.0000000000000001E-3</c:v>
                </c:pt>
                <c:pt idx="10">
                  <c:v>5.0000000000000001E-3</c:v>
                </c:pt>
              </c:numCache>
            </c:numRef>
          </c:val>
          <c:smooth val="0"/>
          <c:extLst>
            <c:ext xmlns:c16="http://schemas.microsoft.com/office/drawing/2014/chart" uri="{C3380CC4-5D6E-409C-BE32-E72D297353CC}">
              <c16:uniqueId val="{00000000-099E-7D42-BAC2-263F52A31E50}"/>
            </c:ext>
          </c:extLst>
        </c:ser>
        <c:ser>
          <c:idx val="1"/>
          <c:order val="1"/>
          <c:tx>
            <c:strRef>
              <c:f>Sheet1!$A$8</c:f>
              <c:strCache>
                <c:ptCount val="1"/>
                <c:pt idx="0">
                  <c:v>Base</c:v>
                </c:pt>
              </c:strCache>
            </c:strRef>
          </c:tx>
          <c:spPr>
            <a:ln w="28575" cap="rnd">
              <a:solidFill>
                <a:schemeClr val="accent1"/>
              </a:solidFill>
              <a:round/>
            </a:ln>
            <a:effectLst/>
          </c:spPr>
          <c:marker>
            <c:symbol val="none"/>
          </c:marker>
          <c:cat>
            <c:strRef>
              <c:f>Sheet1!$B$6:$L$6</c:f>
              <c:strCache>
                <c:ptCount val="11"/>
                <c:pt idx="0">
                  <c:v>2015</c:v>
                </c:pt>
                <c:pt idx="1">
                  <c:v>2016</c:v>
                </c:pt>
                <c:pt idx="2">
                  <c:v>2017</c:v>
                </c:pt>
                <c:pt idx="3">
                  <c:v>2018</c:v>
                </c:pt>
                <c:pt idx="4">
                  <c:v>2019E</c:v>
                </c:pt>
                <c:pt idx="5">
                  <c:v>2020E</c:v>
                </c:pt>
                <c:pt idx="6">
                  <c:v>2021E</c:v>
                </c:pt>
                <c:pt idx="7">
                  <c:v>2022E</c:v>
                </c:pt>
                <c:pt idx="8">
                  <c:v>2023E</c:v>
                </c:pt>
                <c:pt idx="9">
                  <c:v>2024E</c:v>
                </c:pt>
                <c:pt idx="10">
                  <c:v>2025E</c:v>
                </c:pt>
              </c:strCache>
            </c:strRef>
          </c:cat>
          <c:val>
            <c:numRef>
              <c:f>Sheet1!$B$8:$L$8</c:f>
              <c:numCache>
                <c:formatCode>0.0%</c:formatCode>
                <c:ptCount val="11"/>
                <c:pt idx="0">
                  <c:v>3.4000000000000002E-2</c:v>
                </c:pt>
                <c:pt idx="1">
                  <c:v>0.02</c:v>
                </c:pt>
                <c:pt idx="2">
                  <c:v>6.5000000000000002E-2</c:v>
                </c:pt>
                <c:pt idx="3">
                  <c:v>3.9E-2</c:v>
                </c:pt>
                <c:pt idx="4">
                  <c:v>2.3E-2</c:v>
                </c:pt>
                <c:pt idx="5">
                  <c:v>2.3E-2</c:v>
                </c:pt>
                <c:pt idx="6">
                  <c:v>1.7999999999999999E-2</c:v>
                </c:pt>
                <c:pt idx="7">
                  <c:v>1.6E-2</c:v>
                </c:pt>
                <c:pt idx="8">
                  <c:v>1.2999999999999999E-2</c:v>
                </c:pt>
                <c:pt idx="9">
                  <c:v>1.2999999999999999E-2</c:v>
                </c:pt>
                <c:pt idx="10">
                  <c:v>1.4E-2</c:v>
                </c:pt>
              </c:numCache>
            </c:numRef>
          </c:val>
          <c:smooth val="0"/>
          <c:extLst>
            <c:ext xmlns:c16="http://schemas.microsoft.com/office/drawing/2014/chart" uri="{C3380CC4-5D6E-409C-BE32-E72D297353CC}">
              <c16:uniqueId val="{00000001-099E-7D42-BAC2-263F52A31E50}"/>
            </c:ext>
          </c:extLst>
        </c:ser>
        <c:ser>
          <c:idx val="2"/>
          <c:order val="2"/>
          <c:tx>
            <c:strRef>
              <c:f>Sheet1!$A$9</c:f>
              <c:strCache>
                <c:ptCount val="1"/>
                <c:pt idx="0">
                  <c:v>Upside</c:v>
                </c:pt>
              </c:strCache>
            </c:strRef>
          </c:tx>
          <c:spPr>
            <a:ln w="28575" cap="rnd">
              <a:solidFill>
                <a:srgbClr val="92D050"/>
              </a:solidFill>
              <a:round/>
            </a:ln>
            <a:effectLst/>
          </c:spPr>
          <c:marker>
            <c:symbol val="none"/>
          </c:marker>
          <c:cat>
            <c:strRef>
              <c:f>Sheet1!$B$6:$L$6</c:f>
              <c:strCache>
                <c:ptCount val="11"/>
                <c:pt idx="0">
                  <c:v>2015</c:v>
                </c:pt>
                <c:pt idx="1">
                  <c:v>2016</c:v>
                </c:pt>
                <c:pt idx="2">
                  <c:v>2017</c:v>
                </c:pt>
                <c:pt idx="3">
                  <c:v>2018</c:v>
                </c:pt>
                <c:pt idx="4">
                  <c:v>2019E</c:v>
                </c:pt>
                <c:pt idx="5">
                  <c:v>2020E</c:v>
                </c:pt>
                <c:pt idx="6">
                  <c:v>2021E</c:v>
                </c:pt>
                <c:pt idx="7">
                  <c:v>2022E</c:v>
                </c:pt>
                <c:pt idx="8">
                  <c:v>2023E</c:v>
                </c:pt>
                <c:pt idx="9">
                  <c:v>2024E</c:v>
                </c:pt>
                <c:pt idx="10">
                  <c:v>2025E</c:v>
                </c:pt>
              </c:strCache>
            </c:strRef>
          </c:cat>
          <c:val>
            <c:numRef>
              <c:f>Sheet1!$B$9:$L$9</c:f>
              <c:numCache>
                <c:formatCode>0.0%</c:formatCode>
                <c:ptCount val="11"/>
                <c:pt idx="0">
                  <c:v>3.4000000000000002E-2</c:v>
                </c:pt>
                <c:pt idx="1">
                  <c:v>0.02</c:v>
                </c:pt>
                <c:pt idx="2">
                  <c:v>6.5000000000000002E-2</c:v>
                </c:pt>
                <c:pt idx="3">
                  <c:v>3.9E-2</c:v>
                </c:pt>
                <c:pt idx="4">
                  <c:v>2.3E-2</c:v>
                </c:pt>
                <c:pt idx="5">
                  <c:v>3.1E-2</c:v>
                </c:pt>
                <c:pt idx="6">
                  <c:v>2.7E-2</c:v>
                </c:pt>
                <c:pt idx="7">
                  <c:v>2.4E-2</c:v>
                </c:pt>
                <c:pt idx="8">
                  <c:v>2.1999999999999999E-2</c:v>
                </c:pt>
                <c:pt idx="9">
                  <c:v>2.1999999999999999E-2</c:v>
                </c:pt>
                <c:pt idx="10">
                  <c:v>2.1999999999999999E-2</c:v>
                </c:pt>
              </c:numCache>
            </c:numRef>
          </c:val>
          <c:smooth val="0"/>
          <c:extLst>
            <c:ext xmlns:c16="http://schemas.microsoft.com/office/drawing/2014/chart" uri="{C3380CC4-5D6E-409C-BE32-E72D297353CC}">
              <c16:uniqueId val="{00000002-099E-7D42-BAC2-263F52A31E50}"/>
            </c:ext>
          </c:extLst>
        </c:ser>
        <c:dLbls>
          <c:showLegendKey val="0"/>
          <c:showVal val="0"/>
          <c:showCatName val="0"/>
          <c:showSerName val="0"/>
          <c:showPercent val="0"/>
          <c:showBubbleSize val="0"/>
        </c:dLbls>
        <c:smooth val="0"/>
        <c:axId val="1675227664"/>
        <c:axId val="1696689904"/>
      </c:lineChart>
      <c:catAx>
        <c:axId val="167522766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696689904"/>
        <c:crosses val="autoZero"/>
        <c:auto val="1"/>
        <c:lblAlgn val="ctr"/>
        <c:lblOffset val="100"/>
        <c:noMultiLvlLbl val="0"/>
      </c:catAx>
      <c:valAx>
        <c:axId val="1696689904"/>
        <c:scaling>
          <c:orientation val="minMax"/>
        </c:scaling>
        <c:delete val="0"/>
        <c:axPos val="l"/>
        <c:majorGridlines>
          <c:spPr>
            <a:ln w="9525" cap="flat" cmpd="sng" algn="ctr">
              <a:solidFill>
                <a:schemeClr val="tx1">
                  <a:lumMod val="15000"/>
                  <a:lumOff val="85000"/>
                </a:schemeClr>
              </a:solidFill>
              <a:round/>
            </a:ln>
            <a:effectLst/>
          </c:spPr>
        </c:majorGridlines>
        <c:numFmt formatCode="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67522766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Store</a:t>
            </a:r>
            <a:r>
              <a:rPr lang="en-US" baseline="0"/>
              <a:t> Growth</a:t>
            </a:r>
          </a:p>
        </c:rich>
      </c:tx>
      <c:layout>
        <c:manualLayout>
          <c:xMode val="edge"/>
          <c:yMode val="edge"/>
          <c:x val="0.39731403135756743"/>
          <c:y val="2.6407553807990054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9.5461557735020741E-2"/>
          <c:y val="0.14580296637923326"/>
          <c:w val="0.87633330836529544"/>
          <c:h val="0.55011249202055212"/>
        </c:manualLayout>
      </c:layout>
      <c:lineChart>
        <c:grouping val="standard"/>
        <c:varyColors val="0"/>
        <c:ser>
          <c:idx val="0"/>
          <c:order val="0"/>
          <c:tx>
            <c:strRef>
              <c:f>Sheet1!$A$2</c:f>
              <c:strCache>
                <c:ptCount val="1"/>
                <c:pt idx="0">
                  <c:v>Downside</c:v>
                </c:pt>
              </c:strCache>
            </c:strRef>
          </c:tx>
          <c:spPr>
            <a:ln w="28575" cap="rnd">
              <a:solidFill>
                <a:srgbClr val="FF0000"/>
              </a:solidFill>
              <a:round/>
            </a:ln>
            <a:effectLst/>
          </c:spPr>
          <c:marker>
            <c:symbol val="none"/>
          </c:marker>
          <c:cat>
            <c:strRef>
              <c:f>Sheet1!$B$1:$K$1</c:f>
              <c:strCache>
                <c:ptCount val="10"/>
                <c:pt idx="0">
                  <c:v>2016</c:v>
                </c:pt>
                <c:pt idx="1">
                  <c:v>2017</c:v>
                </c:pt>
                <c:pt idx="2">
                  <c:v>2018</c:v>
                </c:pt>
                <c:pt idx="3">
                  <c:v>2019E</c:v>
                </c:pt>
                <c:pt idx="4">
                  <c:v>2020E</c:v>
                </c:pt>
                <c:pt idx="5">
                  <c:v>2021E</c:v>
                </c:pt>
                <c:pt idx="6">
                  <c:v>2022E</c:v>
                </c:pt>
                <c:pt idx="7">
                  <c:v>2023E</c:v>
                </c:pt>
                <c:pt idx="8">
                  <c:v>2024E</c:v>
                </c:pt>
                <c:pt idx="9">
                  <c:v>2025E</c:v>
                </c:pt>
              </c:strCache>
            </c:strRef>
          </c:cat>
          <c:val>
            <c:numRef>
              <c:f>Sheet1!$B$2:$K$2</c:f>
              <c:numCache>
                <c:formatCode>0.0%</c:formatCode>
                <c:ptCount val="10"/>
                <c:pt idx="0">
                  <c:v>0.19500000000000001</c:v>
                </c:pt>
                <c:pt idx="1">
                  <c:v>0.19700000000000001</c:v>
                </c:pt>
                <c:pt idx="2">
                  <c:v>0.2</c:v>
                </c:pt>
                <c:pt idx="3">
                  <c:v>0.2</c:v>
                </c:pt>
                <c:pt idx="4">
                  <c:v>0.17</c:v>
                </c:pt>
                <c:pt idx="5">
                  <c:v>0.14000000000000001</c:v>
                </c:pt>
                <c:pt idx="6">
                  <c:v>0.125</c:v>
                </c:pt>
                <c:pt idx="7">
                  <c:v>0.125</c:v>
                </c:pt>
                <c:pt idx="8">
                  <c:v>0.125</c:v>
                </c:pt>
                <c:pt idx="9">
                  <c:v>0.125</c:v>
                </c:pt>
              </c:numCache>
            </c:numRef>
          </c:val>
          <c:smooth val="0"/>
          <c:extLst>
            <c:ext xmlns:c16="http://schemas.microsoft.com/office/drawing/2014/chart" uri="{C3380CC4-5D6E-409C-BE32-E72D297353CC}">
              <c16:uniqueId val="{00000000-AB92-4048-991A-10F9F1C7C121}"/>
            </c:ext>
          </c:extLst>
        </c:ser>
        <c:ser>
          <c:idx val="1"/>
          <c:order val="1"/>
          <c:tx>
            <c:strRef>
              <c:f>Sheet1!$A$3</c:f>
              <c:strCache>
                <c:ptCount val="1"/>
                <c:pt idx="0">
                  <c:v>Base</c:v>
                </c:pt>
              </c:strCache>
            </c:strRef>
          </c:tx>
          <c:spPr>
            <a:ln w="28575" cap="rnd">
              <a:solidFill>
                <a:schemeClr val="accent1"/>
              </a:solidFill>
              <a:round/>
            </a:ln>
            <a:effectLst/>
          </c:spPr>
          <c:marker>
            <c:symbol val="none"/>
          </c:marker>
          <c:cat>
            <c:strRef>
              <c:f>Sheet1!$B$1:$K$1</c:f>
              <c:strCache>
                <c:ptCount val="10"/>
                <c:pt idx="0">
                  <c:v>2016</c:v>
                </c:pt>
                <c:pt idx="1">
                  <c:v>2017</c:v>
                </c:pt>
                <c:pt idx="2">
                  <c:v>2018</c:v>
                </c:pt>
                <c:pt idx="3">
                  <c:v>2019E</c:v>
                </c:pt>
                <c:pt idx="4">
                  <c:v>2020E</c:v>
                </c:pt>
                <c:pt idx="5">
                  <c:v>2021E</c:v>
                </c:pt>
                <c:pt idx="6">
                  <c:v>2022E</c:v>
                </c:pt>
                <c:pt idx="7">
                  <c:v>2023E</c:v>
                </c:pt>
                <c:pt idx="8">
                  <c:v>2024E</c:v>
                </c:pt>
                <c:pt idx="9">
                  <c:v>2025E</c:v>
                </c:pt>
              </c:strCache>
            </c:strRef>
          </c:cat>
          <c:val>
            <c:numRef>
              <c:f>Sheet1!$B$3:$K$3</c:f>
              <c:numCache>
                <c:formatCode>0.0%</c:formatCode>
                <c:ptCount val="10"/>
                <c:pt idx="0">
                  <c:v>0.19500000000000001</c:v>
                </c:pt>
                <c:pt idx="1">
                  <c:v>0.19700000000000001</c:v>
                </c:pt>
                <c:pt idx="2">
                  <c:v>0.2</c:v>
                </c:pt>
                <c:pt idx="3">
                  <c:v>0.2</c:v>
                </c:pt>
                <c:pt idx="4">
                  <c:v>0.18</c:v>
                </c:pt>
                <c:pt idx="5">
                  <c:v>0.16</c:v>
                </c:pt>
                <c:pt idx="6">
                  <c:v>0.14000000000000001</c:v>
                </c:pt>
                <c:pt idx="7">
                  <c:v>0.125</c:v>
                </c:pt>
                <c:pt idx="8">
                  <c:v>0.125</c:v>
                </c:pt>
                <c:pt idx="9">
                  <c:v>0.125</c:v>
                </c:pt>
              </c:numCache>
            </c:numRef>
          </c:val>
          <c:smooth val="0"/>
          <c:extLst>
            <c:ext xmlns:c16="http://schemas.microsoft.com/office/drawing/2014/chart" uri="{C3380CC4-5D6E-409C-BE32-E72D297353CC}">
              <c16:uniqueId val="{00000001-AB92-4048-991A-10F9F1C7C121}"/>
            </c:ext>
          </c:extLst>
        </c:ser>
        <c:ser>
          <c:idx val="2"/>
          <c:order val="2"/>
          <c:tx>
            <c:strRef>
              <c:f>Sheet1!$A$4</c:f>
              <c:strCache>
                <c:ptCount val="1"/>
                <c:pt idx="0">
                  <c:v>Upside</c:v>
                </c:pt>
              </c:strCache>
            </c:strRef>
          </c:tx>
          <c:spPr>
            <a:ln w="28575" cap="rnd">
              <a:solidFill>
                <a:srgbClr val="92D050"/>
              </a:solidFill>
              <a:round/>
            </a:ln>
            <a:effectLst/>
          </c:spPr>
          <c:marker>
            <c:symbol val="none"/>
          </c:marker>
          <c:cat>
            <c:strRef>
              <c:f>Sheet1!$B$1:$K$1</c:f>
              <c:strCache>
                <c:ptCount val="10"/>
                <c:pt idx="0">
                  <c:v>2016</c:v>
                </c:pt>
                <c:pt idx="1">
                  <c:v>2017</c:v>
                </c:pt>
                <c:pt idx="2">
                  <c:v>2018</c:v>
                </c:pt>
                <c:pt idx="3">
                  <c:v>2019E</c:v>
                </c:pt>
                <c:pt idx="4">
                  <c:v>2020E</c:v>
                </c:pt>
                <c:pt idx="5">
                  <c:v>2021E</c:v>
                </c:pt>
                <c:pt idx="6">
                  <c:v>2022E</c:v>
                </c:pt>
                <c:pt idx="7">
                  <c:v>2023E</c:v>
                </c:pt>
                <c:pt idx="8">
                  <c:v>2024E</c:v>
                </c:pt>
                <c:pt idx="9">
                  <c:v>2025E</c:v>
                </c:pt>
              </c:strCache>
            </c:strRef>
          </c:cat>
          <c:val>
            <c:numRef>
              <c:f>Sheet1!$B$4:$K$4</c:f>
              <c:numCache>
                <c:formatCode>0.0%</c:formatCode>
                <c:ptCount val="10"/>
                <c:pt idx="0">
                  <c:v>0.19500000000000001</c:v>
                </c:pt>
                <c:pt idx="1">
                  <c:v>0.19700000000000001</c:v>
                </c:pt>
                <c:pt idx="2">
                  <c:v>0.2</c:v>
                </c:pt>
                <c:pt idx="3">
                  <c:v>0.2</c:v>
                </c:pt>
                <c:pt idx="4">
                  <c:v>0.19500000000000001</c:v>
                </c:pt>
                <c:pt idx="5">
                  <c:v>0.185</c:v>
                </c:pt>
                <c:pt idx="6">
                  <c:v>0.17499999999999999</c:v>
                </c:pt>
                <c:pt idx="7">
                  <c:v>0.16500000000000001</c:v>
                </c:pt>
                <c:pt idx="8">
                  <c:v>0.155</c:v>
                </c:pt>
                <c:pt idx="9">
                  <c:v>0.14499999999999999</c:v>
                </c:pt>
              </c:numCache>
            </c:numRef>
          </c:val>
          <c:smooth val="0"/>
          <c:extLst>
            <c:ext xmlns:c16="http://schemas.microsoft.com/office/drawing/2014/chart" uri="{C3380CC4-5D6E-409C-BE32-E72D297353CC}">
              <c16:uniqueId val="{00000002-AB92-4048-991A-10F9F1C7C121}"/>
            </c:ext>
          </c:extLst>
        </c:ser>
        <c:dLbls>
          <c:showLegendKey val="0"/>
          <c:showVal val="0"/>
          <c:showCatName val="0"/>
          <c:showSerName val="0"/>
          <c:showPercent val="0"/>
          <c:showBubbleSize val="0"/>
        </c:dLbls>
        <c:smooth val="0"/>
        <c:axId val="1601887536"/>
        <c:axId val="1675157504"/>
      </c:lineChart>
      <c:catAx>
        <c:axId val="160188753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675157504"/>
        <c:crosses val="autoZero"/>
        <c:auto val="1"/>
        <c:lblAlgn val="ctr"/>
        <c:lblOffset val="100"/>
        <c:noMultiLvlLbl val="0"/>
      </c:catAx>
      <c:valAx>
        <c:axId val="1675157504"/>
        <c:scaling>
          <c:orientation val="minMax"/>
        </c:scaling>
        <c:delete val="0"/>
        <c:axPos val="l"/>
        <c:majorGridlines>
          <c:spPr>
            <a:ln w="9525" cap="flat" cmpd="sng" algn="ctr">
              <a:solidFill>
                <a:schemeClr val="tx1">
                  <a:lumMod val="15000"/>
                  <a:lumOff val="85000"/>
                </a:schemeClr>
              </a:solidFill>
              <a:round/>
            </a:ln>
            <a:effectLst/>
          </c:spPr>
        </c:majorGridlines>
        <c:numFmt formatCode="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60188753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2DEE2C9-2D70-7B4D-98E4-CCD60F8563F9}" type="datetimeFigureOut">
              <a:rPr lang="en-US" smtClean="0"/>
              <a:t>1/27/21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C36DE3-2F33-4C4B-8D05-66DE405C81E2}" type="slidenum">
              <a:rPr lang="en-US" smtClean="0"/>
              <a:t>‹#›</a:t>
            </a:fld>
            <a:endParaRPr lang="en-US"/>
          </a:p>
        </p:txBody>
      </p:sp>
    </p:spTree>
    <p:extLst>
      <p:ext uri="{BB962C8B-B14F-4D97-AF65-F5344CB8AC3E}">
        <p14:creationId xmlns:p14="http://schemas.microsoft.com/office/powerpoint/2010/main" val="37735114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7C36DE3-2F33-4C4B-8D05-66DE405C81E2}" type="slidenum">
              <a:rPr lang="en-US" smtClean="0"/>
              <a:t>2</a:t>
            </a:fld>
            <a:endParaRPr lang="en-US"/>
          </a:p>
        </p:txBody>
      </p:sp>
    </p:spTree>
    <p:extLst>
      <p:ext uri="{BB962C8B-B14F-4D97-AF65-F5344CB8AC3E}">
        <p14:creationId xmlns:p14="http://schemas.microsoft.com/office/powerpoint/2010/main" val="2280110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7C36DE3-2F33-4C4B-8D05-66DE405C81E2}" type="slidenum">
              <a:rPr lang="en-US" smtClean="0"/>
              <a:t>7</a:t>
            </a:fld>
            <a:endParaRPr lang="en-US"/>
          </a:p>
        </p:txBody>
      </p:sp>
    </p:spTree>
    <p:extLst>
      <p:ext uri="{BB962C8B-B14F-4D97-AF65-F5344CB8AC3E}">
        <p14:creationId xmlns:p14="http://schemas.microsoft.com/office/powerpoint/2010/main" val="17095899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7C36DE3-2F33-4C4B-8D05-66DE405C81E2}" type="slidenum">
              <a:rPr lang="en-US" smtClean="0"/>
              <a:t>8</a:t>
            </a:fld>
            <a:endParaRPr lang="en-US"/>
          </a:p>
        </p:txBody>
      </p:sp>
    </p:spTree>
    <p:extLst>
      <p:ext uri="{BB962C8B-B14F-4D97-AF65-F5344CB8AC3E}">
        <p14:creationId xmlns:p14="http://schemas.microsoft.com/office/powerpoint/2010/main" val="12866928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0DAFB4-0B5E-8B4F-9ECF-66CA446FEBB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2A48D19-E26E-9C46-8EA7-B5EECB82678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5927A2B-131C-7147-BBE1-300417C91761}"/>
              </a:ext>
            </a:extLst>
          </p:cNvPr>
          <p:cNvSpPr>
            <a:spLocks noGrp="1"/>
          </p:cNvSpPr>
          <p:nvPr>
            <p:ph type="dt" sz="half" idx="10"/>
          </p:nvPr>
        </p:nvSpPr>
        <p:spPr/>
        <p:txBody>
          <a:bodyPr/>
          <a:lstStyle/>
          <a:p>
            <a:fld id="{BD7E253B-FBA0-9B47-847D-E909649996FB}" type="datetime1">
              <a:rPr lang="en-US" smtClean="0"/>
              <a:t>1/27/21</a:t>
            </a:fld>
            <a:endParaRPr lang="en-US"/>
          </a:p>
        </p:txBody>
      </p:sp>
      <p:sp>
        <p:nvSpPr>
          <p:cNvPr id="5" name="Footer Placeholder 4">
            <a:extLst>
              <a:ext uri="{FF2B5EF4-FFF2-40B4-BE49-F238E27FC236}">
                <a16:creationId xmlns:a16="http://schemas.microsoft.com/office/drawing/2014/main" id="{78B70E9B-DDE5-164D-B590-567CDECA302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92AC4F8-90D4-EF43-AB46-3B8BC6A337BC}"/>
              </a:ext>
            </a:extLst>
          </p:cNvPr>
          <p:cNvSpPr>
            <a:spLocks noGrp="1"/>
          </p:cNvSpPr>
          <p:nvPr>
            <p:ph type="sldNum" sz="quarter" idx="12"/>
          </p:nvPr>
        </p:nvSpPr>
        <p:spPr/>
        <p:txBody>
          <a:bodyPr/>
          <a:lstStyle/>
          <a:p>
            <a:fld id="{C8C019A0-62CB-6D44-B51B-64E3F3600736}" type="slidenum">
              <a:rPr lang="en-US" smtClean="0"/>
              <a:t>‹#›</a:t>
            </a:fld>
            <a:endParaRPr lang="en-US"/>
          </a:p>
        </p:txBody>
      </p:sp>
    </p:spTree>
    <p:extLst>
      <p:ext uri="{BB962C8B-B14F-4D97-AF65-F5344CB8AC3E}">
        <p14:creationId xmlns:p14="http://schemas.microsoft.com/office/powerpoint/2010/main" val="28320171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C1F464-B93C-5E48-81CC-46CE3AE34E9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90B3379-3801-0841-97AD-BFDEC975537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E58D3C2-2211-5146-BB11-2F9EAD3B5A18}"/>
              </a:ext>
            </a:extLst>
          </p:cNvPr>
          <p:cNvSpPr>
            <a:spLocks noGrp="1"/>
          </p:cNvSpPr>
          <p:nvPr>
            <p:ph type="dt" sz="half" idx="10"/>
          </p:nvPr>
        </p:nvSpPr>
        <p:spPr/>
        <p:txBody>
          <a:bodyPr/>
          <a:lstStyle/>
          <a:p>
            <a:fld id="{95DD7C95-8280-D941-99DF-180404CE3879}" type="datetime1">
              <a:rPr lang="en-US" smtClean="0"/>
              <a:t>1/27/21</a:t>
            </a:fld>
            <a:endParaRPr lang="en-US"/>
          </a:p>
        </p:txBody>
      </p:sp>
      <p:sp>
        <p:nvSpPr>
          <p:cNvPr id="5" name="Footer Placeholder 4">
            <a:extLst>
              <a:ext uri="{FF2B5EF4-FFF2-40B4-BE49-F238E27FC236}">
                <a16:creationId xmlns:a16="http://schemas.microsoft.com/office/drawing/2014/main" id="{C30E10EF-B811-9A47-9DC1-6DB12D120C6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D455D43-7E06-1D42-BAF9-BC25B4D5EE05}"/>
              </a:ext>
            </a:extLst>
          </p:cNvPr>
          <p:cNvSpPr>
            <a:spLocks noGrp="1"/>
          </p:cNvSpPr>
          <p:nvPr>
            <p:ph type="sldNum" sz="quarter" idx="12"/>
          </p:nvPr>
        </p:nvSpPr>
        <p:spPr/>
        <p:txBody>
          <a:bodyPr/>
          <a:lstStyle/>
          <a:p>
            <a:fld id="{C8C019A0-62CB-6D44-B51B-64E3F3600736}" type="slidenum">
              <a:rPr lang="en-US" smtClean="0"/>
              <a:t>‹#›</a:t>
            </a:fld>
            <a:endParaRPr lang="en-US"/>
          </a:p>
        </p:txBody>
      </p:sp>
    </p:spTree>
    <p:extLst>
      <p:ext uri="{BB962C8B-B14F-4D97-AF65-F5344CB8AC3E}">
        <p14:creationId xmlns:p14="http://schemas.microsoft.com/office/powerpoint/2010/main" val="12789444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4301C60-876D-CC4A-8803-10EE51FDECA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3312234-02E1-914E-8125-2F6A8969A4A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8B8367C-2951-8B4E-823D-6B42EF4C7242}"/>
              </a:ext>
            </a:extLst>
          </p:cNvPr>
          <p:cNvSpPr>
            <a:spLocks noGrp="1"/>
          </p:cNvSpPr>
          <p:nvPr>
            <p:ph type="dt" sz="half" idx="10"/>
          </p:nvPr>
        </p:nvSpPr>
        <p:spPr/>
        <p:txBody>
          <a:bodyPr/>
          <a:lstStyle/>
          <a:p>
            <a:fld id="{4BEA0B1D-BFBE-2345-9712-E2C6D16C3226}" type="datetime1">
              <a:rPr lang="en-US" smtClean="0"/>
              <a:t>1/27/21</a:t>
            </a:fld>
            <a:endParaRPr lang="en-US"/>
          </a:p>
        </p:txBody>
      </p:sp>
      <p:sp>
        <p:nvSpPr>
          <p:cNvPr id="5" name="Footer Placeholder 4">
            <a:extLst>
              <a:ext uri="{FF2B5EF4-FFF2-40B4-BE49-F238E27FC236}">
                <a16:creationId xmlns:a16="http://schemas.microsoft.com/office/drawing/2014/main" id="{D3E8D751-73AC-5F4E-BC72-FCF6A16167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B4A6DBE-3C91-7949-B127-B289FD7D05FC}"/>
              </a:ext>
            </a:extLst>
          </p:cNvPr>
          <p:cNvSpPr>
            <a:spLocks noGrp="1"/>
          </p:cNvSpPr>
          <p:nvPr>
            <p:ph type="sldNum" sz="quarter" idx="12"/>
          </p:nvPr>
        </p:nvSpPr>
        <p:spPr/>
        <p:txBody>
          <a:bodyPr/>
          <a:lstStyle/>
          <a:p>
            <a:fld id="{C8C019A0-62CB-6D44-B51B-64E3F3600736}" type="slidenum">
              <a:rPr lang="en-US" smtClean="0"/>
              <a:t>‹#›</a:t>
            </a:fld>
            <a:endParaRPr lang="en-US"/>
          </a:p>
        </p:txBody>
      </p:sp>
    </p:spTree>
    <p:extLst>
      <p:ext uri="{BB962C8B-B14F-4D97-AF65-F5344CB8AC3E}">
        <p14:creationId xmlns:p14="http://schemas.microsoft.com/office/powerpoint/2010/main" val="20632974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BF758D-7BEA-C34B-8E5D-4169D4E1074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715748A-5A99-C44F-801D-80456B2D61C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950F57A-1B76-0745-95E3-E128CEC4D0E9}"/>
              </a:ext>
            </a:extLst>
          </p:cNvPr>
          <p:cNvSpPr>
            <a:spLocks noGrp="1"/>
          </p:cNvSpPr>
          <p:nvPr>
            <p:ph type="dt" sz="half" idx="10"/>
          </p:nvPr>
        </p:nvSpPr>
        <p:spPr/>
        <p:txBody>
          <a:bodyPr/>
          <a:lstStyle/>
          <a:p>
            <a:fld id="{13DBBAFE-9FB9-9F40-B8B5-8FBB1051C975}" type="datetime1">
              <a:rPr lang="en-US" smtClean="0"/>
              <a:t>1/27/21</a:t>
            </a:fld>
            <a:endParaRPr lang="en-US"/>
          </a:p>
        </p:txBody>
      </p:sp>
      <p:sp>
        <p:nvSpPr>
          <p:cNvPr id="5" name="Footer Placeholder 4">
            <a:extLst>
              <a:ext uri="{FF2B5EF4-FFF2-40B4-BE49-F238E27FC236}">
                <a16:creationId xmlns:a16="http://schemas.microsoft.com/office/drawing/2014/main" id="{8D765DD4-CFF5-FC40-8284-1DF6DBBD1D8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EE5F24E-A9CA-F34D-81A7-3EAB31A9C2CD}"/>
              </a:ext>
            </a:extLst>
          </p:cNvPr>
          <p:cNvSpPr>
            <a:spLocks noGrp="1"/>
          </p:cNvSpPr>
          <p:nvPr>
            <p:ph type="sldNum" sz="quarter" idx="12"/>
          </p:nvPr>
        </p:nvSpPr>
        <p:spPr/>
        <p:txBody>
          <a:bodyPr/>
          <a:lstStyle/>
          <a:p>
            <a:fld id="{C8C019A0-62CB-6D44-B51B-64E3F3600736}" type="slidenum">
              <a:rPr lang="en-US" smtClean="0"/>
              <a:t>‹#›</a:t>
            </a:fld>
            <a:endParaRPr lang="en-US"/>
          </a:p>
        </p:txBody>
      </p:sp>
    </p:spTree>
    <p:extLst>
      <p:ext uri="{BB962C8B-B14F-4D97-AF65-F5344CB8AC3E}">
        <p14:creationId xmlns:p14="http://schemas.microsoft.com/office/powerpoint/2010/main" val="6256928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9B7841-9592-F445-B5EB-BD532E4E09D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9BB40E1-5584-9F43-93BF-32DA1C81DA4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2D4895F-498C-7C4B-9176-DB07FDB7443B}"/>
              </a:ext>
            </a:extLst>
          </p:cNvPr>
          <p:cNvSpPr>
            <a:spLocks noGrp="1"/>
          </p:cNvSpPr>
          <p:nvPr>
            <p:ph type="dt" sz="half" idx="10"/>
          </p:nvPr>
        </p:nvSpPr>
        <p:spPr/>
        <p:txBody>
          <a:bodyPr/>
          <a:lstStyle/>
          <a:p>
            <a:fld id="{64A91AA6-B907-1941-BD49-CF4A54590790}" type="datetime1">
              <a:rPr lang="en-US" smtClean="0"/>
              <a:t>1/27/21</a:t>
            </a:fld>
            <a:endParaRPr lang="en-US"/>
          </a:p>
        </p:txBody>
      </p:sp>
      <p:sp>
        <p:nvSpPr>
          <p:cNvPr id="5" name="Footer Placeholder 4">
            <a:extLst>
              <a:ext uri="{FF2B5EF4-FFF2-40B4-BE49-F238E27FC236}">
                <a16:creationId xmlns:a16="http://schemas.microsoft.com/office/drawing/2014/main" id="{091C119E-B9A8-2B4F-8237-FF430DDF730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08F7E3E-45C1-FE42-8489-838E7CD149ED}"/>
              </a:ext>
            </a:extLst>
          </p:cNvPr>
          <p:cNvSpPr>
            <a:spLocks noGrp="1"/>
          </p:cNvSpPr>
          <p:nvPr>
            <p:ph type="sldNum" sz="quarter" idx="12"/>
          </p:nvPr>
        </p:nvSpPr>
        <p:spPr/>
        <p:txBody>
          <a:bodyPr/>
          <a:lstStyle/>
          <a:p>
            <a:fld id="{C8C019A0-62CB-6D44-B51B-64E3F3600736}" type="slidenum">
              <a:rPr lang="en-US" smtClean="0"/>
              <a:t>‹#›</a:t>
            </a:fld>
            <a:endParaRPr lang="en-US"/>
          </a:p>
        </p:txBody>
      </p:sp>
    </p:spTree>
    <p:extLst>
      <p:ext uri="{BB962C8B-B14F-4D97-AF65-F5344CB8AC3E}">
        <p14:creationId xmlns:p14="http://schemas.microsoft.com/office/powerpoint/2010/main" val="31468883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96C390-E22D-A749-B036-843599345E2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A043DF6-ACA6-B649-BD88-7DACFF01808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A39EA41-FADB-6A48-BF4D-B06AAAD0D31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333CD19-5436-FD41-8C33-32119C5887DC}"/>
              </a:ext>
            </a:extLst>
          </p:cNvPr>
          <p:cNvSpPr>
            <a:spLocks noGrp="1"/>
          </p:cNvSpPr>
          <p:nvPr>
            <p:ph type="dt" sz="half" idx="10"/>
          </p:nvPr>
        </p:nvSpPr>
        <p:spPr/>
        <p:txBody>
          <a:bodyPr/>
          <a:lstStyle/>
          <a:p>
            <a:fld id="{C46F35DB-6EB9-D144-8C8C-2E65E2A61BEE}" type="datetime1">
              <a:rPr lang="en-US" smtClean="0"/>
              <a:t>1/27/21</a:t>
            </a:fld>
            <a:endParaRPr lang="en-US"/>
          </a:p>
        </p:txBody>
      </p:sp>
      <p:sp>
        <p:nvSpPr>
          <p:cNvPr id="6" name="Footer Placeholder 5">
            <a:extLst>
              <a:ext uri="{FF2B5EF4-FFF2-40B4-BE49-F238E27FC236}">
                <a16:creationId xmlns:a16="http://schemas.microsoft.com/office/drawing/2014/main" id="{6D19ADD1-A191-2444-9116-399F0DD7E46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AC46D6B-FD9A-5A4F-9B70-5D782B429460}"/>
              </a:ext>
            </a:extLst>
          </p:cNvPr>
          <p:cNvSpPr>
            <a:spLocks noGrp="1"/>
          </p:cNvSpPr>
          <p:nvPr>
            <p:ph type="sldNum" sz="quarter" idx="12"/>
          </p:nvPr>
        </p:nvSpPr>
        <p:spPr/>
        <p:txBody>
          <a:bodyPr/>
          <a:lstStyle/>
          <a:p>
            <a:fld id="{C8C019A0-62CB-6D44-B51B-64E3F3600736}" type="slidenum">
              <a:rPr lang="en-US" smtClean="0"/>
              <a:t>‹#›</a:t>
            </a:fld>
            <a:endParaRPr lang="en-US"/>
          </a:p>
        </p:txBody>
      </p:sp>
    </p:spTree>
    <p:extLst>
      <p:ext uri="{BB962C8B-B14F-4D97-AF65-F5344CB8AC3E}">
        <p14:creationId xmlns:p14="http://schemas.microsoft.com/office/powerpoint/2010/main" val="25516267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656B89-A630-0549-B9C1-DE8CE283E32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90EB829-DB6E-AA48-83CA-F8BBAB8E940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A68B638-3526-6B46-BCFA-A8DDC37324A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002E0EB-1068-CF42-95FC-4A8F37E87EB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A592D52-27D7-3E42-B095-C9D623BA8C4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4F8405B-D335-5947-841D-A9DADFAD174C}"/>
              </a:ext>
            </a:extLst>
          </p:cNvPr>
          <p:cNvSpPr>
            <a:spLocks noGrp="1"/>
          </p:cNvSpPr>
          <p:nvPr>
            <p:ph type="dt" sz="half" idx="10"/>
          </p:nvPr>
        </p:nvSpPr>
        <p:spPr/>
        <p:txBody>
          <a:bodyPr/>
          <a:lstStyle/>
          <a:p>
            <a:fld id="{13ED2F24-2594-6C4B-BA98-01EAE4A0630A}" type="datetime1">
              <a:rPr lang="en-US" smtClean="0"/>
              <a:t>1/27/21</a:t>
            </a:fld>
            <a:endParaRPr lang="en-US"/>
          </a:p>
        </p:txBody>
      </p:sp>
      <p:sp>
        <p:nvSpPr>
          <p:cNvPr id="8" name="Footer Placeholder 7">
            <a:extLst>
              <a:ext uri="{FF2B5EF4-FFF2-40B4-BE49-F238E27FC236}">
                <a16:creationId xmlns:a16="http://schemas.microsoft.com/office/drawing/2014/main" id="{2BA081D7-0429-BC49-A3F3-9FE6345AF14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4FBD502-7346-EB46-9C6E-EE5C701B9777}"/>
              </a:ext>
            </a:extLst>
          </p:cNvPr>
          <p:cNvSpPr>
            <a:spLocks noGrp="1"/>
          </p:cNvSpPr>
          <p:nvPr>
            <p:ph type="sldNum" sz="quarter" idx="12"/>
          </p:nvPr>
        </p:nvSpPr>
        <p:spPr/>
        <p:txBody>
          <a:bodyPr/>
          <a:lstStyle/>
          <a:p>
            <a:fld id="{C8C019A0-62CB-6D44-B51B-64E3F3600736}" type="slidenum">
              <a:rPr lang="en-US" smtClean="0"/>
              <a:t>‹#›</a:t>
            </a:fld>
            <a:endParaRPr lang="en-US"/>
          </a:p>
        </p:txBody>
      </p:sp>
    </p:spTree>
    <p:extLst>
      <p:ext uri="{BB962C8B-B14F-4D97-AF65-F5344CB8AC3E}">
        <p14:creationId xmlns:p14="http://schemas.microsoft.com/office/powerpoint/2010/main" val="9228205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7F419-0207-3445-8F17-92D0DF18989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941F20D-EEE4-034C-8FD0-52652201A995}"/>
              </a:ext>
            </a:extLst>
          </p:cNvPr>
          <p:cNvSpPr>
            <a:spLocks noGrp="1"/>
          </p:cNvSpPr>
          <p:nvPr>
            <p:ph type="dt" sz="half" idx="10"/>
          </p:nvPr>
        </p:nvSpPr>
        <p:spPr/>
        <p:txBody>
          <a:bodyPr/>
          <a:lstStyle/>
          <a:p>
            <a:fld id="{81F29D33-B0CC-884E-8D99-247A421B075A}" type="datetime1">
              <a:rPr lang="en-US" smtClean="0"/>
              <a:t>1/27/21</a:t>
            </a:fld>
            <a:endParaRPr lang="en-US"/>
          </a:p>
        </p:txBody>
      </p:sp>
      <p:sp>
        <p:nvSpPr>
          <p:cNvPr id="4" name="Footer Placeholder 3">
            <a:extLst>
              <a:ext uri="{FF2B5EF4-FFF2-40B4-BE49-F238E27FC236}">
                <a16:creationId xmlns:a16="http://schemas.microsoft.com/office/drawing/2014/main" id="{2C7D1D9A-FCD7-FE42-8C29-91A5253753F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7535DB6-CB5F-144D-B81D-F35A5010A345}"/>
              </a:ext>
            </a:extLst>
          </p:cNvPr>
          <p:cNvSpPr>
            <a:spLocks noGrp="1"/>
          </p:cNvSpPr>
          <p:nvPr>
            <p:ph type="sldNum" sz="quarter" idx="12"/>
          </p:nvPr>
        </p:nvSpPr>
        <p:spPr/>
        <p:txBody>
          <a:bodyPr/>
          <a:lstStyle/>
          <a:p>
            <a:fld id="{C8C019A0-62CB-6D44-B51B-64E3F3600736}" type="slidenum">
              <a:rPr lang="en-US" smtClean="0"/>
              <a:t>‹#›</a:t>
            </a:fld>
            <a:endParaRPr lang="en-US"/>
          </a:p>
        </p:txBody>
      </p:sp>
    </p:spTree>
    <p:extLst>
      <p:ext uri="{BB962C8B-B14F-4D97-AF65-F5344CB8AC3E}">
        <p14:creationId xmlns:p14="http://schemas.microsoft.com/office/powerpoint/2010/main" val="38622234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F1D3D4D-5597-D74E-B843-7421B640F7AE}"/>
              </a:ext>
            </a:extLst>
          </p:cNvPr>
          <p:cNvSpPr>
            <a:spLocks noGrp="1"/>
          </p:cNvSpPr>
          <p:nvPr>
            <p:ph type="dt" sz="half" idx="10"/>
          </p:nvPr>
        </p:nvSpPr>
        <p:spPr/>
        <p:txBody>
          <a:bodyPr/>
          <a:lstStyle/>
          <a:p>
            <a:fld id="{40E4FC26-5046-E149-896F-20B4DB51CB8F}" type="datetime1">
              <a:rPr lang="en-US" smtClean="0"/>
              <a:t>1/27/21</a:t>
            </a:fld>
            <a:endParaRPr lang="en-US"/>
          </a:p>
        </p:txBody>
      </p:sp>
      <p:sp>
        <p:nvSpPr>
          <p:cNvPr id="3" name="Footer Placeholder 2">
            <a:extLst>
              <a:ext uri="{FF2B5EF4-FFF2-40B4-BE49-F238E27FC236}">
                <a16:creationId xmlns:a16="http://schemas.microsoft.com/office/drawing/2014/main" id="{92C350D9-F6C7-3942-9F28-958418EBC0B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4EF8D88-8DD0-DF4D-88FF-73AFDF3C83E5}"/>
              </a:ext>
            </a:extLst>
          </p:cNvPr>
          <p:cNvSpPr>
            <a:spLocks noGrp="1"/>
          </p:cNvSpPr>
          <p:nvPr>
            <p:ph type="sldNum" sz="quarter" idx="12"/>
          </p:nvPr>
        </p:nvSpPr>
        <p:spPr/>
        <p:txBody>
          <a:bodyPr/>
          <a:lstStyle/>
          <a:p>
            <a:fld id="{C8C019A0-62CB-6D44-B51B-64E3F3600736}" type="slidenum">
              <a:rPr lang="en-US" smtClean="0"/>
              <a:t>‹#›</a:t>
            </a:fld>
            <a:endParaRPr lang="en-US"/>
          </a:p>
        </p:txBody>
      </p:sp>
    </p:spTree>
    <p:extLst>
      <p:ext uri="{BB962C8B-B14F-4D97-AF65-F5344CB8AC3E}">
        <p14:creationId xmlns:p14="http://schemas.microsoft.com/office/powerpoint/2010/main" val="22510853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E602F4-C69C-9C49-8378-B5F35930333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ACEDFD0-8FFB-5647-94AB-44978B2B60D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63F243C-94C9-D449-AD82-A12D312DE51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A7B41BC-B3ED-4E42-BBC3-2480142A0EDD}"/>
              </a:ext>
            </a:extLst>
          </p:cNvPr>
          <p:cNvSpPr>
            <a:spLocks noGrp="1"/>
          </p:cNvSpPr>
          <p:nvPr>
            <p:ph type="dt" sz="half" idx="10"/>
          </p:nvPr>
        </p:nvSpPr>
        <p:spPr/>
        <p:txBody>
          <a:bodyPr/>
          <a:lstStyle/>
          <a:p>
            <a:fld id="{E963E454-4BB1-584F-9254-74700CECCC53}" type="datetime1">
              <a:rPr lang="en-US" smtClean="0"/>
              <a:t>1/27/21</a:t>
            </a:fld>
            <a:endParaRPr lang="en-US"/>
          </a:p>
        </p:txBody>
      </p:sp>
      <p:sp>
        <p:nvSpPr>
          <p:cNvPr id="6" name="Footer Placeholder 5">
            <a:extLst>
              <a:ext uri="{FF2B5EF4-FFF2-40B4-BE49-F238E27FC236}">
                <a16:creationId xmlns:a16="http://schemas.microsoft.com/office/drawing/2014/main" id="{535385AB-363B-2144-BA05-1BD87F11E92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983A5A7-1CA8-E745-9A6D-234F26B998AE}"/>
              </a:ext>
            </a:extLst>
          </p:cNvPr>
          <p:cNvSpPr>
            <a:spLocks noGrp="1"/>
          </p:cNvSpPr>
          <p:nvPr>
            <p:ph type="sldNum" sz="quarter" idx="12"/>
          </p:nvPr>
        </p:nvSpPr>
        <p:spPr/>
        <p:txBody>
          <a:bodyPr/>
          <a:lstStyle/>
          <a:p>
            <a:fld id="{C8C019A0-62CB-6D44-B51B-64E3F3600736}" type="slidenum">
              <a:rPr lang="en-US" smtClean="0"/>
              <a:t>‹#›</a:t>
            </a:fld>
            <a:endParaRPr lang="en-US"/>
          </a:p>
        </p:txBody>
      </p:sp>
    </p:spTree>
    <p:extLst>
      <p:ext uri="{BB962C8B-B14F-4D97-AF65-F5344CB8AC3E}">
        <p14:creationId xmlns:p14="http://schemas.microsoft.com/office/powerpoint/2010/main" val="20820981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3343C3-FE92-7642-8C39-EB8C02F2D17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F4D8934-D538-E24E-96C9-30423B80BA7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C376261-1E0C-7041-A707-894A087CA29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DE1D659-1FFA-A94A-8976-5B076E1274F3}"/>
              </a:ext>
            </a:extLst>
          </p:cNvPr>
          <p:cNvSpPr>
            <a:spLocks noGrp="1"/>
          </p:cNvSpPr>
          <p:nvPr>
            <p:ph type="dt" sz="half" idx="10"/>
          </p:nvPr>
        </p:nvSpPr>
        <p:spPr/>
        <p:txBody>
          <a:bodyPr/>
          <a:lstStyle/>
          <a:p>
            <a:fld id="{D81E4772-2CA2-4840-88A2-EFF342814390}" type="datetime1">
              <a:rPr lang="en-US" smtClean="0"/>
              <a:t>1/27/21</a:t>
            </a:fld>
            <a:endParaRPr lang="en-US"/>
          </a:p>
        </p:txBody>
      </p:sp>
      <p:sp>
        <p:nvSpPr>
          <p:cNvPr id="6" name="Footer Placeholder 5">
            <a:extLst>
              <a:ext uri="{FF2B5EF4-FFF2-40B4-BE49-F238E27FC236}">
                <a16:creationId xmlns:a16="http://schemas.microsoft.com/office/drawing/2014/main" id="{35BFCB73-13B7-5743-9089-672ED400C5D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6873D3E-28DA-5946-8C46-96E0C4F8FE31}"/>
              </a:ext>
            </a:extLst>
          </p:cNvPr>
          <p:cNvSpPr>
            <a:spLocks noGrp="1"/>
          </p:cNvSpPr>
          <p:nvPr>
            <p:ph type="sldNum" sz="quarter" idx="12"/>
          </p:nvPr>
        </p:nvSpPr>
        <p:spPr/>
        <p:txBody>
          <a:bodyPr/>
          <a:lstStyle/>
          <a:p>
            <a:fld id="{C8C019A0-62CB-6D44-B51B-64E3F3600736}" type="slidenum">
              <a:rPr lang="en-US" smtClean="0"/>
              <a:t>‹#›</a:t>
            </a:fld>
            <a:endParaRPr lang="en-US"/>
          </a:p>
        </p:txBody>
      </p:sp>
    </p:spTree>
    <p:extLst>
      <p:ext uri="{BB962C8B-B14F-4D97-AF65-F5344CB8AC3E}">
        <p14:creationId xmlns:p14="http://schemas.microsoft.com/office/powerpoint/2010/main" val="10199761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DFEE911-E4F2-6243-95C5-8D6A0F030F9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A30E48A-503D-A44A-A1D8-D6174FFF337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42F54F1-6DF4-3344-B6A6-53A4533644E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64A4AF3-F2FA-9448-9456-32EAFCDCC943}" type="datetime1">
              <a:rPr lang="en-US" smtClean="0"/>
              <a:t>1/27/21</a:t>
            </a:fld>
            <a:endParaRPr lang="en-US"/>
          </a:p>
        </p:txBody>
      </p:sp>
      <p:sp>
        <p:nvSpPr>
          <p:cNvPr id="5" name="Footer Placeholder 4">
            <a:extLst>
              <a:ext uri="{FF2B5EF4-FFF2-40B4-BE49-F238E27FC236}">
                <a16:creationId xmlns:a16="http://schemas.microsoft.com/office/drawing/2014/main" id="{8F523E3F-09B5-A64E-9689-4795624557A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96A1E54-B99A-984E-81F3-282B753AF4A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8C019A0-62CB-6D44-B51B-64E3F3600736}" type="slidenum">
              <a:rPr lang="en-US" smtClean="0"/>
              <a:t>‹#›</a:t>
            </a:fld>
            <a:endParaRPr lang="en-US"/>
          </a:p>
        </p:txBody>
      </p:sp>
    </p:spTree>
    <p:extLst>
      <p:ext uri="{BB962C8B-B14F-4D97-AF65-F5344CB8AC3E}">
        <p14:creationId xmlns:p14="http://schemas.microsoft.com/office/powerpoint/2010/main" val="5439071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4.svg"/><Relationship Id="rId13" Type="http://schemas.openxmlformats.org/officeDocument/2006/relationships/image" Target="../media/image9.png"/><Relationship Id="rId3" Type="http://schemas.openxmlformats.org/officeDocument/2006/relationships/image" Target="../media/image1.png"/><Relationship Id="rId7" Type="http://schemas.openxmlformats.org/officeDocument/2006/relationships/image" Target="../media/image3.png"/><Relationship Id="rId12"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2.png"/><Relationship Id="rId11" Type="http://schemas.openxmlformats.org/officeDocument/2006/relationships/image" Target="../media/image7.png"/><Relationship Id="rId5" Type="http://schemas.openxmlformats.org/officeDocument/2006/relationships/chart" Target="../charts/chart2.xml"/><Relationship Id="rId10" Type="http://schemas.openxmlformats.org/officeDocument/2006/relationships/image" Target="../media/image6.png"/><Relationship Id="rId4" Type="http://schemas.openxmlformats.org/officeDocument/2006/relationships/chart" Target="../charts/chart1.xml"/><Relationship Id="rId9" Type="http://schemas.openxmlformats.org/officeDocument/2006/relationships/image" Target="../media/image5.png"/></Relationships>
</file>

<file path=ppt/slides/_rels/slide3.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chart" Target="../charts/chart3.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png"/><Relationship Id="rId7" Type="http://schemas.openxmlformats.org/officeDocument/2006/relationships/chart" Target="../charts/chart4.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8" Type="http://schemas.openxmlformats.org/officeDocument/2006/relationships/image" Target="../media/image20.tiff"/><Relationship Id="rId3" Type="http://schemas.openxmlformats.org/officeDocument/2006/relationships/image" Target="../media/image1.png"/><Relationship Id="rId7" Type="http://schemas.openxmlformats.org/officeDocument/2006/relationships/image" Target="../media/image19.tiff"/><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image" Target="NULL"/><Relationship Id="rId1" Type="http://schemas.openxmlformats.org/officeDocument/2006/relationships/slideLayout" Target="../slideLayouts/slideLayout2.xml"/><Relationship Id="rId5" Type="http://schemas.openxmlformats.org/officeDocument/2006/relationships/chart" Target="../charts/chart7.xml"/><Relationship Id="rId4" Type="http://schemas.openxmlformats.org/officeDocument/2006/relationships/chart" Target="../charts/char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3EF8641B-3F25-B449-9DFB-F21B048C2073}"/>
              </a:ext>
            </a:extLst>
          </p:cNvPr>
          <p:cNvSpPr txBox="1">
            <a:spLocks/>
          </p:cNvSpPr>
          <p:nvPr/>
        </p:nvSpPr>
        <p:spPr>
          <a:xfrm>
            <a:off x="2607061" y="1789538"/>
            <a:ext cx="6729443" cy="189549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latin typeface="Avenir Book" panose="02000503020000020003" pitchFamily="2" charset="0"/>
                <a:cs typeface="Calibri Light"/>
              </a:rPr>
              <a:t>Upstart ($UPST) Long</a:t>
            </a:r>
          </a:p>
          <a:p>
            <a:pPr algn="ctr"/>
            <a:r>
              <a:rPr lang="en-US" sz="2000" dirty="0">
                <a:latin typeface="Avenir Book" panose="02000503020000020003" pitchFamily="2" charset="0"/>
                <a:cs typeface="Calibri Light"/>
              </a:rPr>
              <a:t>Price Target: $83.25, Expected Return: +26.5%</a:t>
            </a:r>
          </a:p>
          <a:p>
            <a:pPr algn="ctr"/>
            <a:endParaRPr lang="en-US" sz="2000" dirty="0">
              <a:latin typeface="Avenir Book" panose="02000503020000020003" pitchFamily="2" charset="0"/>
            </a:endParaRPr>
          </a:p>
        </p:txBody>
      </p:sp>
      <p:sp>
        <p:nvSpPr>
          <p:cNvPr id="9" name="Subtitle 2">
            <a:extLst>
              <a:ext uri="{FF2B5EF4-FFF2-40B4-BE49-F238E27FC236}">
                <a16:creationId xmlns:a16="http://schemas.microsoft.com/office/drawing/2014/main" id="{0D51A9B7-BAD0-F44C-9DF0-6203FD29FA8D}"/>
              </a:ext>
            </a:extLst>
          </p:cNvPr>
          <p:cNvSpPr txBox="1">
            <a:spLocks/>
          </p:cNvSpPr>
          <p:nvPr/>
        </p:nvSpPr>
        <p:spPr>
          <a:xfrm>
            <a:off x="2607062" y="3084634"/>
            <a:ext cx="6501243" cy="755170"/>
          </a:xfrm>
          <a:prstGeom prst="rect">
            <a:avLst/>
          </a:prstGeom>
        </p:spPr>
        <p:txBody>
          <a:bodyPr vert="horz" lIns="91440" tIns="45720" rIns="91440" bIns="45720" rtlCol="0" anchor="t">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000" dirty="0">
                <a:latin typeface="Avenir Book" panose="02000503020000020003" pitchFamily="2" charset="0"/>
                <a:cs typeface="Calibri"/>
              </a:rPr>
              <a:t>University of California, Berkeley</a:t>
            </a:r>
            <a:endParaRPr lang="en-US" dirty="0">
              <a:latin typeface="Avenir Book" panose="02000503020000020003" pitchFamily="2" charset="0"/>
            </a:endParaRPr>
          </a:p>
          <a:p>
            <a:pPr marL="0" indent="0" algn="ctr">
              <a:buNone/>
            </a:pPr>
            <a:r>
              <a:rPr lang="en-US" sz="2000" dirty="0">
                <a:latin typeface="Avenir Book" panose="02000503020000020003" pitchFamily="2" charset="0"/>
                <a:cs typeface="Calibri"/>
              </a:rPr>
              <a:t>Ashwin Bindra and </a:t>
            </a:r>
            <a:r>
              <a:rPr lang="en-US" sz="2000" dirty="0" err="1">
                <a:latin typeface="Avenir Book" panose="02000503020000020003" pitchFamily="2" charset="0"/>
                <a:cs typeface="Calibri"/>
              </a:rPr>
              <a:t>Tejas</a:t>
            </a:r>
            <a:r>
              <a:rPr lang="en-US" sz="2000" dirty="0">
                <a:latin typeface="Avenir Book" panose="02000503020000020003" pitchFamily="2" charset="0"/>
                <a:cs typeface="Calibri"/>
              </a:rPr>
              <a:t> </a:t>
            </a:r>
            <a:r>
              <a:rPr lang="en-US" sz="2000" dirty="0" err="1">
                <a:latin typeface="Avenir Book" panose="02000503020000020003" pitchFamily="2" charset="0"/>
                <a:cs typeface="Calibri"/>
              </a:rPr>
              <a:t>Thvar</a:t>
            </a:r>
            <a:endParaRPr lang="en-US" sz="2000" dirty="0">
              <a:latin typeface="Avenir Book" panose="02000503020000020003" pitchFamily="2" charset="0"/>
              <a:cs typeface="Calibri"/>
            </a:endParaRPr>
          </a:p>
        </p:txBody>
      </p:sp>
      <p:sp>
        <p:nvSpPr>
          <p:cNvPr id="4" name="Slide Number Placeholder 3">
            <a:extLst>
              <a:ext uri="{FF2B5EF4-FFF2-40B4-BE49-F238E27FC236}">
                <a16:creationId xmlns:a16="http://schemas.microsoft.com/office/drawing/2014/main" id="{769BE53D-459A-564B-A82F-F7B0277C2917}"/>
              </a:ext>
            </a:extLst>
          </p:cNvPr>
          <p:cNvSpPr>
            <a:spLocks noGrp="1"/>
          </p:cNvSpPr>
          <p:nvPr>
            <p:ph type="sldNum" sz="quarter" idx="12"/>
          </p:nvPr>
        </p:nvSpPr>
        <p:spPr/>
        <p:txBody>
          <a:bodyPr/>
          <a:lstStyle/>
          <a:p>
            <a:fld id="{C8C019A0-62CB-6D44-B51B-64E3F3600736}" type="slidenum">
              <a:rPr lang="en-US" smtClean="0"/>
              <a:t>1</a:t>
            </a:fld>
            <a:endParaRPr lang="en-US"/>
          </a:p>
        </p:txBody>
      </p:sp>
    </p:spTree>
    <p:extLst>
      <p:ext uri="{BB962C8B-B14F-4D97-AF65-F5344CB8AC3E}">
        <p14:creationId xmlns:p14="http://schemas.microsoft.com/office/powerpoint/2010/main" val="27734464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516A5DC5-5E90-4942-A59E-C5310709CC43}"/>
              </a:ext>
            </a:extLst>
          </p:cNvPr>
          <p:cNvGrpSpPr/>
          <p:nvPr/>
        </p:nvGrpSpPr>
        <p:grpSpPr>
          <a:xfrm>
            <a:off x="4411752" y="1228696"/>
            <a:ext cx="3679373" cy="4674852"/>
            <a:chOff x="8784771" y="2166257"/>
            <a:chExt cx="3276600" cy="4163106"/>
          </a:xfrm>
        </p:grpSpPr>
        <p:sp>
          <p:nvSpPr>
            <p:cNvPr id="9" name="Rectangle 8">
              <a:extLst>
                <a:ext uri="{FF2B5EF4-FFF2-40B4-BE49-F238E27FC236}">
                  <a16:creationId xmlns:a16="http://schemas.microsoft.com/office/drawing/2014/main" id="{F2B58D9C-DD45-3247-B7D6-E64AAAF7D087}"/>
                </a:ext>
              </a:extLst>
            </p:cNvPr>
            <p:cNvSpPr/>
            <p:nvPr/>
          </p:nvSpPr>
          <p:spPr>
            <a:xfrm>
              <a:off x="8784771" y="2166257"/>
              <a:ext cx="3124200" cy="4010706"/>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A2958EE-8174-6B43-8846-36BE471E8118}"/>
                </a:ext>
              </a:extLst>
            </p:cNvPr>
            <p:cNvSpPr/>
            <p:nvPr/>
          </p:nvSpPr>
          <p:spPr>
            <a:xfrm>
              <a:off x="8937171" y="2318657"/>
              <a:ext cx="3124200" cy="401070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 name="Group 6">
            <a:extLst>
              <a:ext uri="{FF2B5EF4-FFF2-40B4-BE49-F238E27FC236}">
                <a16:creationId xmlns:a16="http://schemas.microsoft.com/office/drawing/2014/main" id="{4DA340FA-835B-494F-B476-488EE6C9CA20}"/>
              </a:ext>
            </a:extLst>
          </p:cNvPr>
          <p:cNvGrpSpPr/>
          <p:nvPr/>
        </p:nvGrpSpPr>
        <p:grpSpPr>
          <a:xfrm>
            <a:off x="315681" y="1230217"/>
            <a:ext cx="3679373" cy="4674852"/>
            <a:chOff x="8784771" y="2166257"/>
            <a:chExt cx="3276600" cy="4163106"/>
          </a:xfrm>
        </p:grpSpPr>
        <p:sp>
          <p:nvSpPr>
            <p:cNvPr id="5" name="Rectangle 4">
              <a:extLst>
                <a:ext uri="{FF2B5EF4-FFF2-40B4-BE49-F238E27FC236}">
                  <a16:creationId xmlns:a16="http://schemas.microsoft.com/office/drawing/2014/main" id="{FCB5EF30-61FB-3148-841B-514F56C92C98}"/>
                </a:ext>
              </a:extLst>
            </p:cNvPr>
            <p:cNvSpPr/>
            <p:nvPr/>
          </p:nvSpPr>
          <p:spPr>
            <a:xfrm>
              <a:off x="8784771" y="2166257"/>
              <a:ext cx="3124200" cy="4010706"/>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3C93A447-F9B1-6F48-BB74-19257C396469}"/>
                </a:ext>
              </a:extLst>
            </p:cNvPr>
            <p:cNvSpPr/>
            <p:nvPr/>
          </p:nvSpPr>
          <p:spPr>
            <a:xfrm>
              <a:off x="8937171" y="2318657"/>
              <a:ext cx="3124200" cy="401070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F0E1CE11-FEF7-764B-B904-A6B96D6464DA}"/>
              </a:ext>
            </a:extLst>
          </p:cNvPr>
          <p:cNvSpPr>
            <a:spLocks noGrp="1"/>
          </p:cNvSpPr>
          <p:nvPr>
            <p:ph type="title"/>
          </p:nvPr>
        </p:nvSpPr>
        <p:spPr>
          <a:xfrm>
            <a:off x="315681" y="73013"/>
            <a:ext cx="10515600" cy="1325563"/>
          </a:xfrm>
        </p:spPr>
        <p:txBody>
          <a:bodyPr>
            <a:normAutofit/>
          </a:bodyPr>
          <a:lstStyle/>
          <a:p>
            <a:r>
              <a:rPr lang="en-US" sz="3200" dirty="0">
                <a:latin typeface="Avenir Book" panose="02000503020000020003" pitchFamily="2" charset="0"/>
              </a:rPr>
              <a:t>Pre-Mortem: This investment failed, Why?</a:t>
            </a:r>
            <a:endParaRPr lang="en-US" sz="4000" dirty="0">
              <a:latin typeface="Avenir Book" panose="02000503020000020003" pitchFamily="2" charset="0"/>
            </a:endParaRPr>
          </a:p>
        </p:txBody>
      </p:sp>
      <p:sp>
        <p:nvSpPr>
          <p:cNvPr id="3" name="Content Placeholder 2">
            <a:extLst>
              <a:ext uri="{FF2B5EF4-FFF2-40B4-BE49-F238E27FC236}">
                <a16:creationId xmlns:a16="http://schemas.microsoft.com/office/drawing/2014/main" id="{43D07B3C-1710-5C49-9F47-DF30C91FC454}"/>
              </a:ext>
            </a:extLst>
          </p:cNvPr>
          <p:cNvSpPr>
            <a:spLocks noGrp="1"/>
          </p:cNvSpPr>
          <p:nvPr>
            <p:ph idx="1"/>
          </p:nvPr>
        </p:nvSpPr>
        <p:spPr>
          <a:xfrm>
            <a:off x="471117" y="1563108"/>
            <a:ext cx="3592286" cy="4340440"/>
          </a:xfrm>
        </p:spPr>
        <p:txBody>
          <a:bodyPr>
            <a:normAutofit fontScale="92500" lnSpcReduction="10000"/>
          </a:bodyPr>
          <a:lstStyle/>
          <a:p>
            <a:pPr marL="0" indent="0">
              <a:buNone/>
            </a:pPr>
            <a:r>
              <a:rPr lang="en-US" sz="2400" dirty="0">
                <a:latin typeface="Avenir Book" panose="02000503020000020003" pitchFamily="2" charset="0"/>
              </a:rPr>
              <a:t>Betting Against a Growing Company</a:t>
            </a:r>
          </a:p>
          <a:p>
            <a:pPr marL="0" indent="0">
              <a:buNone/>
            </a:pPr>
            <a:endParaRPr lang="en-US" sz="2400" dirty="0">
              <a:solidFill>
                <a:schemeClr val="accent1">
                  <a:lumMod val="60000"/>
                  <a:lumOff val="40000"/>
                </a:schemeClr>
              </a:solidFill>
              <a:latin typeface="Avenir Book" panose="02000503020000020003" pitchFamily="2" charset="0"/>
            </a:endParaRPr>
          </a:p>
          <a:p>
            <a:pPr marL="0" indent="0">
              <a:buNone/>
            </a:pPr>
            <a:r>
              <a:rPr lang="en-US" sz="2000" dirty="0">
                <a:solidFill>
                  <a:schemeClr val="accent1">
                    <a:lumMod val="75000"/>
                  </a:schemeClr>
                </a:solidFill>
                <a:latin typeface="Avenir Book" panose="02000503020000020003" pitchFamily="2" charset="0"/>
              </a:rPr>
              <a:t>FIVE is valued as a growth company, therefore it can continue to open new stores to drive revenue without taking a hit in investor expectations.</a:t>
            </a:r>
          </a:p>
          <a:p>
            <a:pPr marL="0" indent="0">
              <a:buNone/>
            </a:pPr>
            <a:endParaRPr lang="en-US" sz="2400" dirty="0">
              <a:latin typeface="Avenir Book" panose="02000503020000020003" pitchFamily="2" charset="0"/>
            </a:endParaRPr>
          </a:p>
          <a:p>
            <a:pPr marL="0" indent="0">
              <a:buNone/>
            </a:pPr>
            <a:r>
              <a:rPr lang="en-US" sz="2200" b="1" dirty="0">
                <a:latin typeface="Avenir Heavy" panose="02000503020000020003" pitchFamily="2" charset="0"/>
              </a:rPr>
              <a:t>Mitigant: </a:t>
            </a:r>
            <a:r>
              <a:rPr lang="en-US" sz="2200" dirty="0">
                <a:latin typeface="Avenir Book" panose="02000503020000020003" pitchFamily="2" charset="0"/>
              </a:rPr>
              <a:t>FIVE has passed its growth stage. It can no longer sustain high levels of store growth and expect similar financial performance.</a:t>
            </a:r>
          </a:p>
        </p:txBody>
      </p:sp>
      <p:sp>
        <p:nvSpPr>
          <p:cNvPr id="4" name="Content Placeholder 2">
            <a:extLst>
              <a:ext uri="{FF2B5EF4-FFF2-40B4-BE49-F238E27FC236}">
                <a16:creationId xmlns:a16="http://schemas.microsoft.com/office/drawing/2014/main" id="{316EAEC8-AEE4-7040-99FE-17710D1C5A0E}"/>
              </a:ext>
            </a:extLst>
          </p:cNvPr>
          <p:cNvSpPr txBox="1">
            <a:spLocks/>
          </p:cNvSpPr>
          <p:nvPr/>
        </p:nvSpPr>
        <p:spPr>
          <a:xfrm>
            <a:off x="4648181" y="1530450"/>
            <a:ext cx="3271810" cy="4503718"/>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600" dirty="0">
                <a:latin typeface="Avenir Book" panose="02000503020000020003" pitchFamily="2" charset="0"/>
              </a:rPr>
              <a:t>FIVE Increases Operating Leverage</a:t>
            </a:r>
          </a:p>
          <a:p>
            <a:pPr marL="0" indent="0">
              <a:buFont typeface="Arial" panose="020B0604020202020204" pitchFamily="34" charset="0"/>
              <a:buNone/>
            </a:pPr>
            <a:endParaRPr lang="en-US" sz="2400" dirty="0">
              <a:latin typeface="Avenir Book" panose="02000503020000020003" pitchFamily="2" charset="0"/>
            </a:endParaRPr>
          </a:p>
          <a:p>
            <a:pPr marL="0" indent="0">
              <a:buFont typeface="Arial" panose="020B0604020202020204" pitchFamily="34" charset="0"/>
              <a:buNone/>
            </a:pPr>
            <a:r>
              <a:rPr lang="en-US" sz="2200" dirty="0">
                <a:solidFill>
                  <a:schemeClr val="accent1">
                    <a:lumMod val="75000"/>
                  </a:schemeClr>
                </a:solidFill>
                <a:latin typeface="Avenir Book" panose="02000503020000020003" pitchFamily="2" charset="0"/>
              </a:rPr>
              <a:t>FIVE will be able to create more efficient stores and increase operating income, driving revenue growth.</a:t>
            </a:r>
          </a:p>
          <a:p>
            <a:pPr marL="0" indent="0">
              <a:buFont typeface="Arial" panose="020B0604020202020204" pitchFamily="34" charset="0"/>
              <a:buNone/>
            </a:pPr>
            <a:endParaRPr lang="en-US" sz="2400" dirty="0">
              <a:latin typeface="Avenir Book" panose="02000503020000020003" pitchFamily="2" charset="0"/>
            </a:endParaRPr>
          </a:p>
          <a:p>
            <a:pPr marL="0" indent="0">
              <a:buFont typeface="Arial" panose="020B0604020202020204" pitchFamily="34" charset="0"/>
              <a:buNone/>
            </a:pPr>
            <a:r>
              <a:rPr lang="en-US" sz="2200" b="1" dirty="0">
                <a:latin typeface="Avenir Heavy" panose="02000503020000020003" pitchFamily="2" charset="0"/>
              </a:rPr>
              <a:t>Mitigant: </a:t>
            </a:r>
            <a:r>
              <a:rPr lang="en-US" sz="2200" dirty="0" err="1">
                <a:latin typeface="Avenir Book" panose="02000503020000020003" pitchFamily="2" charset="0"/>
              </a:rPr>
              <a:t>Mgmt</a:t>
            </a:r>
            <a:r>
              <a:rPr lang="en-US" sz="2200" dirty="0">
                <a:latin typeface="Avenir Book" panose="02000503020000020003" pitchFamily="2" charset="0"/>
              </a:rPr>
              <a:t> is driving growth by increasing store growth, not increasing operational efficiency. </a:t>
            </a:r>
            <a:r>
              <a:rPr lang="en-US" sz="2200" dirty="0" err="1">
                <a:latin typeface="Avenir Book" panose="02000503020000020003" pitchFamily="2" charset="0"/>
              </a:rPr>
              <a:t>Mgmt</a:t>
            </a:r>
            <a:r>
              <a:rPr lang="en-US" sz="2200" dirty="0">
                <a:latin typeface="Avenir Book" panose="02000503020000020003" pitchFamily="2" charset="0"/>
              </a:rPr>
              <a:t> focuses on store-base growth with no stated plan on decreasing operational expenses.</a:t>
            </a:r>
          </a:p>
        </p:txBody>
      </p:sp>
      <p:grpSp>
        <p:nvGrpSpPr>
          <p:cNvPr id="11" name="Group 10">
            <a:extLst>
              <a:ext uri="{FF2B5EF4-FFF2-40B4-BE49-F238E27FC236}">
                <a16:creationId xmlns:a16="http://schemas.microsoft.com/office/drawing/2014/main" id="{D4CF8B85-32C3-C744-8B06-0E50E2AAB665}"/>
              </a:ext>
            </a:extLst>
          </p:cNvPr>
          <p:cNvGrpSpPr/>
          <p:nvPr/>
        </p:nvGrpSpPr>
        <p:grpSpPr>
          <a:xfrm>
            <a:off x="8436431" y="1228697"/>
            <a:ext cx="3679373" cy="4674852"/>
            <a:chOff x="8784771" y="2166257"/>
            <a:chExt cx="3276600" cy="4163106"/>
          </a:xfrm>
        </p:grpSpPr>
        <p:sp>
          <p:nvSpPr>
            <p:cNvPr id="12" name="Rectangle 11">
              <a:extLst>
                <a:ext uri="{FF2B5EF4-FFF2-40B4-BE49-F238E27FC236}">
                  <a16:creationId xmlns:a16="http://schemas.microsoft.com/office/drawing/2014/main" id="{E5D90D39-73A3-D441-942B-7253630B15AC}"/>
                </a:ext>
              </a:extLst>
            </p:cNvPr>
            <p:cNvSpPr/>
            <p:nvPr/>
          </p:nvSpPr>
          <p:spPr>
            <a:xfrm>
              <a:off x="8784771" y="2166257"/>
              <a:ext cx="3124200" cy="4010706"/>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47EC543-DD2C-6043-AA43-5EF40A5B7D16}"/>
                </a:ext>
              </a:extLst>
            </p:cNvPr>
            <p:cNvSpPr/>
            <p:nvPr/>
          </p:nvSpPr>
          <p:spPr>
            <a:xfrm>
              <a:off x="8937171" y="2318657"/>
              <a:ext cx="3124200" cy="401070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TextBox 13">
            <a:extLst>
              <a:ext uri="{FF2B5EF4-FFF2-40B4-BE49-F238E27FC236}">
                <a16:creationId xmlns:a16="http://schemas.microsoft.com/office/drawing/2014/main" id="{37B05DE6-1281-EE45-83D3-2293C2C64F35}"/>
              </a:ext>
            </a:extLst>
          </p:cNvPr>
          <p:cNvSpPr txBox="1"/>
          <p:nvPr/>
        </p:nvSpPr>
        <p:spPr>
          <a:xfrm>
            <a:off x="8643255" y="1530450"/>
            <a:ext cx="3508239" cy="4093428"/>
          </a:xfrm>
          <a:prstGeom prst="rect">
            <a:avLst/>
          </a:prstGeom>
          <a:noFill/>
        </p:spPr>
        <p:txBody>
          <a:bodyPr wrap="square" rtlCol="0">
            <a:spAutoFit/>
          </a:bodyPr>
          <a:lstStyle/>
          <a:p>
            <a:r>
              <a:rPr lang="en-US" sz="2400" dirty="0">
                <a:latin typeface="Avenir Book" panose="02000503020000020003" pitchFamily="2" charset="0"/>
              </a:rPr>
              <a:t>Expert and Experienced Management Team</a:t>
            </a:r>
          </a:p>
          <a:p>
            <a:endParaRPr lang="en-US" sz="2400" dirty="0">
              <a:latin typeface="Avenir Book" panose="02000503020000020003" pitchFamily="2" charset="0"/>
            </a:endParaRPr>
          </a:p>
          <a:p>
            <a:r>
              <a:rPr lang="en-US" sz="2000" dirty="0">
                <a:solidFill>
                  <a:schemeClr val="accent1">
                    <a:lumMod val="75000"/>
                  </a:schemeClr>
                </a:solidFill>
                <a:latin typeface="Avenir Book" panose="02000503020000020003" pitchFamily="2" charset="0"/>
              </a:rPr>
              <a:t>FIVE’s strong leadership has proven itself to be leaders in the dollar store industry</a:t>
            </a:r>
          </a:p>
          <a:p>
            <a:endParaRPr lang="en-US" sz="2400" dirty="0">
              <a:latin typeface="Avenir Book" panose="02000503020000020003" pitchFamily="2" charset="0"/>
            </a:endParaRPr>
          </a:p>
          <a:p>
            <a:endParaRPr lang="en-US" sz="2400" dirty="0">
              <a:latin typeface="Avenir Book" panose="02000503020000020003" pitchFamily="2" charset="0"/>
            </a:endParaRPr>
          </a:p>
          <a:p>
            <a:r>
              <a:rPr lang="en-US" sz="2000" i="1" dirty="0">
                <a:latin typeface="Avenir Book" panose="02000503020000020003" pitchFamily="2" charset="0"/>
              </a:rPr>
              <a:t>”Bad business meets good management team, bad business wins every time.”</a:t>
            </a:r>
          </a:p>
          <a:p>
            <a:r>
              <a:rPr lang="en-US" sz="2000" dirty="0">
                <a:latin typeface="Avenir Book" panose="02000503020000020003" pitchFamily="2" charset="0"/>
              </a:rPr>
              <a:t>-Charlie Munger</a:t>
            </a:r>
          </a:p>
        </p:txBody>
      </p:sp>
      <p:pic>
        <p:nvPicPr>
          <p:cNvPr id="15" name="Picture 14">
            <a:extLst>
              <a:ext uri="{FF2B5EF4-FFF2-40B4-BE49-F238E27FC236}">
                <a16:creationId xmlns:a16="http://schemas.microsoft.com/office/drawing/2014/main" id="{B6693262-77B9-E049-B8D8-AB9B107CE5AB}"/>
              </a:ext>
            </a:extLst>
          </p:cNvPr>
          <p:cNvPicPr>
            <a:picLocks noChangeAspect="1"/>
          </p:cNvPicPr>
          <p:nvPr/>
        </p:nvPicPr>
        <p:blipFill>
          <a:blip r:embed="rId2"/>
          <a:stretch>
            <a:fillRect/>
          </a:stretch>
        </p:blipFill>
        <p:spPr>
          <a:xfrm>
            <a:off x="123935" y="1033684"/>
            <a:ext cx="618104" cy="618104"/>
          </a:xfrm>
          <a:prstGeom prst="rect">
            <a:avLst/>
          </a:prstGeom>
        </p:spPr>
      </p:pic>
      <p:pic>
        <p:nvPicPr>
          <p:cNvPr id="16" name="Picture 15">
            <a:extLst>
              <a:ext uri="{FF2B5EF4-FFF2-40B4-BE49-F238E27FC236}">
                <a16:creationId xmlns:a16="http://schemas.microsoft.com/office/drawing/2014/main" id="{79A4299F-A819-694C-A293-8BA51A3C31FA}"/>
              </a:ext>
            </a:extLst>
          </p:cNvPr>
          <p:cNvPicPr>
            <a:picLocks noChangeAspect="1"/>
          </p:cNvPicPr>
          <p:nvPr/>
        </p:nvPicPr>
        <p:blipFill>
          <a:blip r:embed="rId2"/>
          <a:stretch>
            <a:fillRect/>
          </a:stretch>
        </p:blipFill>
        <p:spPr>
          <a:xfrm>
            <a:off x="4154085" y="1105311"/>
            <a:ext cx="618104" cy="618104"/>
          </a:xfrm>
          <a:prstGeom prst="rect">
            <a:avLst/>
          </a:prstGeom>
        </p:spPr>
      </p:pic>
      <p:pic>
        <p:nvPicPr>
          <p:cNvPr id="17" name="Picture 16">
            <a:extLst>
              <a:ext uri="{FF2B5EF4-FFF2-40B4-BE49-F238E27FC236}">
                <a16:creationId xmlns:a16="http://schemas.microsoft.com/office/drawing/2014/main" id="{1BE15199-A66A-6D4B-B51E-36C7519F3ED2}"/>
              </a:ext>
            </a:extLst>
          </p:cNvPr>
          <p:cNvPicPr>
            <a:picLocks noChangeAspect="1"/>
          </p:cNvPicPr>
          <p:nvPr/>
        </p:nvPicPr>
        <p:blipFill>
          <a:blip r:embed="rId2"/>
          <a:stretch>
            <a:fillRect/>
          </a:stretch>
        </p:blipFill>
        <p:spPr>
          <a:xfrm>
            <a:off x="8211426" y="1051207"/>
            <a:ext cx="618103" cy="618103"/>
          </a:xfrm>
          <a:prstGeom prst="rect">
            <a:avLst/>
          </a:prstGeom>
        </p:spPr>
      </p:pic>
      <p:grpSp>
        <p:nvGrpSpPr>
          <p:cNvPr id="20" name="Group 19">
            <a:extLst>
              <a:ext uri="{FF2B5EF4-FFF2-40B4-BE49-F238E27FC236}">
                <a16:creationId xmlns:a16="http://schemas.microsoft.com/office/drawing/2014/main" id="{7A0C7F92-958F-9D46-87E3-4AF5AE2B93E5}"/>
              </a:ext>
            </a:extLst>
          </p:cNvPr>
          <p:cNvGrpSpPr/>
          <p:nvPr/>
        </p:nvGrpSpPr>
        <p:grpSpPr>
          <a:xfrm>
            <a:off x="3103757" y="6301996"/>
            <a:ext cx="6950487" cy="468356"/>
            <a:chOff x="3103757" y="6301996"/>
            <a:chExt cx="6950487" cy="468356"/>
          </a:xfrm>
        </p:grpSpPr>
        <p:sp>
          <p:nvSpPr>
            <p:cNvPr id="21" name="Oval 20">
              <a:extLst>
                <a:ext uri="{FF2B5EF4-FFF2-40B4-BE49-F238E27FC236}">
                  <a16:creationId xmlns:a16="http://schemas.microsoft.com/office/drawing/2014/main" id="{DE0E5130-F6D0-0045-8883-4F3B17A2CC1D}"/>
                </a:ext>
              </a:extLst>
            </p:cNvPr>
            <p:cNvSpPr>
              <a:spLocks noChangeAspect="1"/>
            </p:cNvSpPr>
            <p:nvPr/>
          </p:nvSpPr>
          <p:spPr>
            <a:xfrm>
              <a:off x="3308887" y="6322081"/>
              <a:ext cx="146304" cy="146304"/>
            </a:xfrm>
            <a:prstGeom prst="ellipse">
              <a:avLst/>
            </a:prstGeom>
            <a:noFill/>
            <a:ln>
              <a:solidFill>
                <a:srgbClr val="0558F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2" name="Oval 21">
              <a:extLst>
                <a:ext uri="{FF2B5EF4-FFF2-40B4-BE49-F238E27FC236}">
                  <a16:creationId xmlns:a16="http://schemas.microsoft.com/office/drawing/2014/main" id="{6208ECCE-36C9-AC4B-9B6E-2AADAE9E9FDE}"/>
                </a:ext>
              </a:extLst>
            </p:cNvPr>
            <p:cNvSpPr>
              <a:spLocks noChangeAspect="1"/>
            </p:cNvSpPr>
            <p:nvPr/>
          </p:nvSpPr>
          <p:spPr>
            <a:xfrm>
              <a:off x="5388871" y="6322081"/>
              <a:ext cx="146304" cy="146304"/>
            </a:xfrm>
            <a:prstGeom prst="ellipse">
              <a:avLst/>
            </a:prstGeom>
            <a:noFill/>
            <a:ln w="19050">
              <a:solidFill>
                <a:srgbClr val="0558F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3" name="Oval 22">
              <a:extLst>
                <a:ext uri="{FF2B5EF4-FFF2-40B4-BE49-F238E27FC236}">
                  <a16:creationId xmlns:a16="http://schemas.microsoft.com/office/drawing/2014/main" id="{3C062C83-63CD-9847-BBA5-908CF38AFFA8}"/>
                </a:ext>
              </a:extLst>
            </p:cNvPr>
            <p:cNvSpPr>
              <a:spLocks noChangeAspect="1"/>
            </p:cNvSpPr>
            <p:nvPr/>
          </p:nvSpPr>
          <p:spPr>
            <a:xfrm>
              <a:off x="7468855" y="6308919"/>
              <a:ext cx="146304" cy="146304"/>
            </a:xfrm>
            <a:prstGeom prst="ellipse">
              <a:avLst/>
            </a:prstGeom>
            <a:noFill/>
            <a:ln w="19050">
              <a:solidFill>
                <a:srgbClr val="0558F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4" name="Oval 23">
              <a:extLst>
                <a:ext uri="{FF2B5EF4-FFF2-40B4-BE49-F238E27FC236}">
                  <a16:creationId xmlns:a16="http://schemas.microsoft.com/office/drawing/2014/main" id="{3FDF6D17-034C-AA48-BD1C-154CFF8B4AF6}"/>
                </a:ext>
              </a:extLst>
            </p:cNvPr>
            <p:cNvSpPr>
              <a:spLocks noChangeAspect="1"/>
            </p:cNvSpPr>
            <p:nvPr/>
          </p:nvSpPr>
          <p:spPr>
            <a:xfrm>
              <a:off x="9548839" y="6301996"/>
              <a:ext cx="146304" cy="146304"/>
            </a:xfrm>
            <a:prstGeom prst="ellipse">
              <a:avLst/>
            </a:prstGeom>
            <a:solidFill>
              <a:srgbClr val="0458F9"/>
            </a:solidFill>
            <a:ln w="19050">
              <a:solidFill>
                <a:srgbClr val="0558F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Helvetica Neue" panose="02000503000000020004" pitchFamily="2" charset="0"/>
                <a:ea typeface="Helvetica Neue" panose="02000503000000020004" pitchFamily="2" charset="0"/>
                <a:cs typeface="Helvetica Neue" panose="02000503000000020004" pitchFamily="2" charset="0"/>
              </a:endParaRPr>
            </a:p>
          </p:txBody>
        </p:sp>
        <p:cxnSp>
          <p:nvCxnSpPr>
            <p:cNvPr id="25" name="Straight Connector 24">
              <a:extLst>
                <a:ext uri="{FF2B5EF4-FFF2-40B4-BE49-F238E27FC236}">
                  <a16:creationId xmlns:a16="http://schemas.microsoft.com/office/drawing/2014/main" id="{6C25B4F9-4461-6E44-96A2-5C1507CAF945}"/>
                </a:ext>
              </a:extLst>
            </p:cNvPr>
            <p:cNvCxnSpPr>
              <a:cxnSpLocks/>
            </p:cNvCxnSpPr>
            <p:nvPr/>
          </p:nvCxnSpPr>
          <p:spPr>
            <a:xfrm>
              <a:off x="3455191" y="6391096"/>
              <a:ext cx="1933680" cy="0"/>
            </a:xfrm>
            <a:prstGeom prst="line">
              <a:avLst/>
            </a:prstGeom>
            <a:ln w="25400">
              <a:solidFill>
                <a:srgbClr val="0558F9"/>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B3ADCAE0-38A8-EE4C-BAAA-A74F7562D3DE}"/>
                </a:ext>
              </a:extLst>
            </p:cNvPr>
            <p:cNvCxnSpPr>
              <a:cxnSpLocks/>
            </p:cNvCxnSpPr>
            <p:nvPr/>
          </p:nvCxnSpPr>
          <p:spPr>
            <a:xfrm>
              <a:off x="5535175" y="6391096"/>
              <a:ext cx="1940136" cy="0"/>
            </a:xfrm>
            <a:prstGeom prst="line">
              <a:avLst/>
            </a:prstGeom>
            <a:ln w="25400">
              <a:solidFill>
                <a:srgbClr val="0558F9"/>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47E3E29-0DB4-BF4A-BFA5-D756C4720A4C}"/>
                </a:ext>
              </a:extLst>
            </p:cNvPr>
            <p:cNvCxnSpPr>
              <a:cxnSpLocks/>
            </p:cNvCxnSpPr>
            <p:nvPr/>
          </p:nvCxnSpPr>
          <p:spPr>
            <a:xfrm>
              <a:off x="7608703" y="6391096"/>
              <a:ext cx="1940136" cy="0"/>
            </a:xfrm>
            <a:prstGeom prst="line">
              <a:avLst/>
            </a:prstGeom>
            <a:ln w="25400">
              <a:solidFill>
                <a:srgbClr val="0558F9"/>
              </a:solidFill>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7953DC79-682D-3240-BBFD-E7E3ADEBDC78}"/>
                </a:ext>
              </a:extLst>
            </p:cNvPr>
            <p:cNvSpPr txBox="1"/>
            <p:nvPr/>
          </p:nvSpPr>
          <p:spPr>
            <a:xfrm>
              <a:off x="3103757" y="6508742"/>
              <a:ext cx="776175" cy="261610"/>
            </a:xfrm>
            <a:prstGeom prst="rect">
              <a:avLst/>
            </a:prstGeom>
            <a:noFill/>
          </p:spPr>
          <p:txBody>
            <a:bodyPr wrap="none" rtlCol="0" anchor="ctr">
              <a:spAutoFit/>
            </a:bodyPr>
            <a:lstStyle/>
            <a:p>
              <a:r>
                <a:rPr lang="en-US" sz="1100" dirty="0">
                  <a:latin typeface="Avenir Book" panose="02000503020000020003" pitchFamily="2" charset="0"/>
                  <a:ea typeface="Helvetica Neue" panose="02000503000000020004" pitchFamily="2" charset="0"/>
                  <a:cs typeface="Helvetica Neue" panose="02000503000000020004" pitchFamily="2" charset="0"/>
                </a:rPr>
                <a:t>Overview</a:t>
              </a:r>
            </a:p>
          </p:txBody>
        </p:sp>
        <p:sp>
          <p:nvSpPr>
            <p:cNvPr id="29" name="TextBox 28">
              <a:extLst>
                <a:ext uri="{FF2B5EF4-FFF2-40B4-BE49-F238E27FC236}">
                  <a16:creationId xmlns:a16="http://schemas.microsoft.com/office/drawing/2014/main" id="{159E6DFE-2302-D341-AF1E-EC2EBD5EDBED}"/>
                </a:ext>
              </a:extLst>
            </p:cNvPr>
            <p:cNvSpPr txBox="1"/>
            <p:nvPr/>
          </p:nvSpPr>
          <p:spPr>
            <a:xfrm>
              <a:off x="5139425" y="6508742"/>
              <a:ext cx="620683" cy="261610"/>
            </a:xfrm>
            <a:prstGeom prst="rect">
              <a:avLst/>
            </a:prstGeom>
            <a:noFill/>
          </p:spPr>
          <p:txBody>
            <a:bodyPr wrap="none" rtlCol="0" anchor="ctr">
              <a:spAutoFit/>
            </a:bodyPr>
            <a:lstStyle/>
            <a:p>
              <a:r>
                <a:rPr lang="en-US" sz="1100" dirty="0">
                  <a:latin typeface="Avenir Book" panose="02000503020000020003" pitchFamily="2" charset="0"/>
                  <a:ea typeface="Helvetica Neue UltraLight" panose="02000206000000020004" pitchFamily="2" charset="0"/>
                  <a:cs typeface="Helvetica Neue" panose="02000503000000020004" pitchFamily="2" charset="0"/>
                </a:rPr>
                <a:t>Theses</a:t>
              </a:r>
            </a:p>
          </p:txBody>
        </p:sp>
        <p:sp>
          <p:nvSpPr>
            <p:cNvPr id="30" name="TextBox 29">
              <a:extLst>
                <a:ext uri="{FF2B5EF4-FFF2-40B4-BE49-F238E27FC236}">
                  <a16:creationId xmlns:a16="http://schemas.microsoft.com/office/drawing/2014/main" id="{121B1849-FC8E-A848-AC55-B5F8410CF4E1}"/>
                </a:ext>
              </a:extLst>
            </p:cNvPr>
            <p:cNvSpPr txBox="1"/>
            <p:nvPr/>
          </p:nvSpPr>
          <p:spPr>
            <a:xfrm>
              <a:off x="7145879" y="6508742"/>
              <a:ext cx="772969" cy="261610"/>
            </a:xfrm>
            <a:prstGeom prst="rect">
              <a:avLst/>
            </a:prstGeom>
            <a:noFill/>
          </p:spPr>
          <p:txBody>
            <a:bodyPr wrap="none" rtlCol="0" anchor="ctr">
              <a:spAutoFit/>
            </a:bodyPr>
            <a:lstStyle/>
            <a:p>
              <a:r>
                <a:rPr lang="en-US" sz="1100" dirty="0">
                  <a:latin typeface="Avenir Book" panose="02000503020000020003" pitchFamily="2" charset="0"/>
                  <a:ea typeface="Helvetica Neue UltraLight" panose="02000206000000020004" pitchFamily="2" charset="0"/>
                  <a:cs typeface="Helvetica Neue" panose="02000503000000020004" pitchFamily="2" charset="0"/>
                </a:rPr>
                <a:t>Valuation</a:t>
              </a:r>
            </a:p>
          </p:txBody>
        </p:sp>
        <p:sp>
          <p:nvSpPr>
            <p:cNvPr id="31" name="TextBox 30">
              <a:extLst>
                <a:ext uri="{FF2B5EF4-FFF2-40B4-BE49-F238E27FC236}">
                  <a16:creationId xmlns:a16="http://schemas.microsoft.com/office/drawing/2014/main" id="{142D44FB-ADE2-6846-9A8C-47CF32447327}"/>
                </a:ext>
              </a:extLst>
            </p:cNvPr>
            <p:cNvSpPr txBox="1"/>
            <p:nvPr/>
          </p:nvSpPr>
          <p:spPr>
            <a:xfrm>
              <a:off x="9116167" y="6508742"/>
              <a:ext cx="938077" cy="261610"/>
            </a:xfrm>
            <a:prstGeom prst="rect">
              <a:avLst/>
            </a:prstGeom>
            <a:noFill/>
          </p:spPr>
          <p:txBody>
            <a:bodyPr wrap="none" rtlCol="0" anchor="ctr">
              <a:spAutoFit/>
            </a:bodyPr>
            <a:lstStyle/>
            <a:p>
              <a:r>
                <a:rPr lang="en-US" sz="1100" dirty="0">
                  <a:latin typeface="Avenir Book" panose="02000503020000020003" pitchFamily="2" charset="0"/>
                  <a:ea typeface="Helvetica Neue UltraLight" panose="02000206000000020004" pitchFamily="2" charset="0"/>
                  <a:cs typeface="Helvetica Neue" panose="02000503000000020004" pitchFamily="2" charset="0"/>
                </a:rPr>
                <a:t>Pre-Mortem</a:t>
              </a:r>
            </a:p>
          </p:txBody>
        </p:sp>
      </p:grpSp>
      <p:pic>
        <p:nvPicPr>
          <p:cNvPr id="32" name="Picture 31">
            <a:extLst>
              <a:ext uri="{FF2B5EF4-FFF2-40B4-BE49-F238E27FC236}">
                <a16:creationId xmlns:a16="http://schemas.microsoft.com/office/drawing/2014/main" id="{4292FB76-F6FF-AB44-818D-0C9BC710D8AF}"/>
              </a:ext>
            </a:extLst>
          </p:cNvPr>
          <p:cNvPicPr>
            <a:picLocks noChangeAspect="1"/>
          </p:cNvPicPr>
          <p:nvPr/>
        </p:nvPicPr>
        <p:blipFill>
          <a:blip r:embed="rId2">
            <a:alphaModFix/>
          </a:blip>
          <a:stretch>
            <a:fillRect/>
          </a:stretch>
        </p:blipFill>
        <p:spPr>
          <a:xfrm>
            <a:off x="-294" y="5299039"/>
            <a:ext cx="2184114" cy="2184114"/>
          </a:xfrm>
          <a:prstGeom prst="rect">
            <a:avLst/>
          </a:prstGeom>
        </p:spPr>
      </p:pic>
      <p:sp>
        <p:nvSpPr>
          <p:cNvPr id="33" name="Slide Number Placeholder 29">
            <a:extLst>
              <a:ext uri="{FF2B5EF4-FFF2-40B4-BE49-F238E27FC236}">
                <a16:creationId xmlns:a16="http://schemas.microsoft.com/office/drawing/2014/main" id="{60A2E3C0-B303-2D4B-BA10-8E37516E4DBC}"/>
              </a:ext>
            </a:extLst>
          </p:cNvPr>
          <p:cNvSpPr>
            <a:spLocks noGrp="1"/>
          </p:cNvSpPr>
          <p:nvPr>
            <p:ph type="sldNum" sz="quarter" idx="12"/>
          </p:nvPr>
        </p:nvSpPr>
        <p:spPr>
          <a:xfrm>
            <a:off x="8610600" y="6356350"/>
            <a:ext cx="2743200" cy="365125"/>
          </a:xfrm>
        </p:spPr>
        <p:txBody>
          <a:bodyPr/>
          <a:lstStyle/>
          <a:p>
            <a:fld id="{C8C019A0-62CB-6D44-B51B-64E3F3600736}" type="slidenum">
              <a:rPr lang="en-US" smtClean="0">
                <a:latin typeface="Avenir Book" panose="02000503020000020003" pitchFamily="2" charset="0"/>
              </a:rPr>
              <a:t>10</a:t>
            </a:fld>
            <a:endParaRPr lang="en-US" dirty="0">
              <a:latin typeface="Avenir Book" panose="02000503020000020003" pitchFamily="2" charset="0"/>
            </a:endParaRPr>
          </a:p>
        </p:txBody>
      </p:sp>
      <p:sp>
        <p:nvSpPr>
          <p:cNvPr id="18" name="TextBox 17">
            <a:extLst>
              <a:ext uri="{FF2B5EF4-FFF2-40B4-BE49-F238E27FC236}">
                <a16:creationId xmlns:a16="http://schemas.microsoft.com/office/drawing/2014/main" id="{9FD838D1-D1BB-474B-BB0B-7253D28C3102}"/>
              </a:ext>
            </a:extLst>
          </p:cNvPr>
          <p:cNvSpPr txBox="1"/>
          <p:nvPr/>
        </p:nvSpPr>
        <p:spPr>
          <a:xfrm>
            <a:off x="3995054" y="73013"/>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21393534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E1CE11-FEF7-764B-B904-A6B96D6464DA}"/>
              </a:ext>
            </a:extLst>
          </p:cNvPr>
          <p:cNvSpPr>
            <a:spLocks noGrp="1"/>
          </p:cNvSpPr>
          <p:nvPr>
            <p:ph type="title"/>
          </p:nvPr>
        </p:nvSpPr>
        <p:spPr>
          <a:xfrm>
            <a:off x="315681" y="73013"/>
            <a:ext cx="10515600" cy="1325563"/>
          </a:xfrm>
        </p:spPr>
        <p:txBody>
          <a:bodyPr>
            <a:normAutofit/>
          </a:bodyPr>
          <a:lstStyle/>
          <a:p>
            <a:r>
              <a:rPr lang="en-US" sz="3200" dirty="0">
                <a:latin typeface="Avenir Book" panose="02000503020000020003" pitchFamily="2" charset="0"/>
              </a:rPr>
              <a:t>Exhibit A: Code</a:t>
            </a:r>
            <a:endParaRPr lang="en-US" sz="4000" dirty="0">
              <a:latin typeface="Avenir Book" panose="02000503020000020003" pitchFamily="2" charset="0"/>
            </a:endParaRPr>
          </a:p>
        </p:txBody>
      </p:sp>
      <p:grpSp>
        <p:nvGrpSpPr>
          <p:cNvPr id="20" name="Group 19">
            <a:extLst>
              <a:ext uri="{FF2B5EF4-FFF2-40B4-BE49-F238E27FC236}">
                <a16:creationId xmlns:a16="http://schemas.microsoft.com/office/drawing/2014/main" id="{7A0C7F92-958F-9D46-87E3-4AF5AE2B93E5}"/>
              </a:ext>
            </a:extLst>
          </p:cNvPr>
          <p:cNvGrpSpPr/>
          <p:nvPr/>
        </p:nvGrpSpPr>
        <p:grpSpPr>
          <a:xfrm>
            <a:off x="3103757" y="6301996"/>
            <a:ext cx="6950487" cy="468356"/>
            <a:chOff x="3103757" y="6301996"/>
            <a:chExt cx="6950487" cy="468356"/>
          </a:xfrm>
        </p:grpSpPr>
        <p:sp>
          <p:nvSpPr>
            <p:cNvPr id="21" name="Oval 20">
              <a:extLst>
                <a:ext uri="{FF2B5EF4-FFF2-40B4-BE49-F238E27FC236}">
                  <a16:creationId xmlns:a16="http://schemas.microsoft.com/office/drawing/2014/main" id="{DE0E5130-F6D0-0045-8883-4F3B17A2CC1D}"/>
                </a:ext>
              </a:extLst>
            </p:cNvPr>
            <p:cNvSpPr>
              <a:spLocks noChangeAspect="1"/>
            </p:cNvSpPr>
            <p:nvPr/>
          </p:nvSpPr>
          <p:spPr>
            <a:xfrm>
              <a:off x="3308887" y="6322081"/>
              <a:ext cx="146304" cy="146304"/>
            </a:xfrm>
            <a:prstGeom prst="ellipse">
              <a:avLst/>
            </a:prstGeom>
            <a:noFill/>
            <a:ln>
              <a:solidFill>
                <a:srgbClr val="0558F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2" name="Oval 21">
              <a:extLst>
                <a:ext uri="{FF2B5EF4-FFF2-40B4-BE49-F238E27FC236}">
                  <a16:creationId xmlns:a16="http://schemas.microsoft.com/office/drawing/2014/main" id="{6208ECCE-36C9-AC4B-9B6E-2AADAE9E9FDE}"/>
                </a:ext>
              </a:extLst>
            </p:cNvPr>
            <p:cNvSpPr>
              <a:spLocks noChangeAspect="1"/>
            </p:cNvSpPr>
            <p:nvPr/>
          </p:nvSpPr>
          <p:spPr>
            <a:xfrm>
              <a:off x="5388871" y="6322081"/>
              <a:ext cx="146304" cy="146304"/>
            </a:xfrm>
            <a:prstGeom prst="ellipse">
              <a:avLst/>
            </a:prstGeom>
            <a:noFill/>
            <a:ln w="19050">
              <a:solidFill>
                <a:srgbClr val="0558F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3" name="Oval 22">
              <a:extLst>
                <a:ext uri="{FF2B5EF4-FFF2-40B4-BE49-F238E27FC236}">
                  <a16:creationId xmlns:a16="http://schemas.microsoft.com/office/drawing/2014/main" id="{3C062C83-63CD-9847-BBA5-908CF38AFFA8}"/>
                </a:ext>
              </a:extLst>
            </p:cNvPr>
            <p:cNvSpPr>
              <a:spLocks noChangeAspect="1"/>
            </p:cNvSpPr>
            <p:nvPr/>
          </p:nvSpPr>
          <p:spPr>
            <a:xfrm>
              <a:off x="7468855" y="6308919"/>
              <a:ext cx="146304" cy="146304"/>
            </a:xfrm>
            <a:prstGeom prst="ellipse">
              <a:avLst/>
            </a:prstGeom>
            <a:noFill/>
            <a:ln w="19050">
              <a:solidFill>
                <a:srgbClr val="0558F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4" name="Oval 23">
              <a:extLst>
                <a:ext uri="{FF2B5EF4-FFF2-40B4-BE49-F238E27FC236}">
                  <a16:creationId xmlns:a16="http://schemas.microsoft.com/office/drawing/2014/main" id="{3FDF6D17-034C-AA48-BD1C-154CFF8B4AF6}"/>
                </a:ext>
              </a:extLst>
            </p:cNvPr>
            <p:cNvSpPr>
              <a:spLocks noChangeAspect="1"/>
            </p:cNvSpPr>
            <p:nvPr/>
          </p:nvSpPr>
          <p:spPr>
            <a:xfrm>
              <a:off x="9548839" y="6301996"/>
              <a:ext cx="146304" cy="146304"/>
            </a:xfrm>
            <a:prstGeom prst="ellipse">
              <a:avLst/>
            </a:prstGeom>
            <a:solidFill>
              <a:srgbClr val="0458F9"/>
            </a:solidFill>
            <a:ln w="19050">
              <a:solidFill>
                <a:srgbClr val="0558F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Helvetica Neue" panose="02000503000000020004" pitchFamily="2" charset="0"/>
                <a:ea typeface="Helvetica Neue" panose="02000503000000020004" pitchFamily="2" charset="0"/>
                <a:cs typeface="Helvetica Neue" panose="02000503000000020004" pitchFamily="2" charset="0"/>
              </a:endParaRPr>
            </a:p>
          </p:txBody>
        </p:sp>
        <p:cxnSp>
          <p:nvCxnSpPr>
            <p:cNvPr id="25" name="Straight Connector 24">
              <a:extLst>
                <a:ext uri="{FF2B5EF4-FFF2-40B4-BE49-F238E27FC236}">
                  <a16:creationId xmlns:a16="http://schemas.microsoft.com/office/drawing/2014/main" id="{6C25B4F9-4461-6E44-96A2-5C1507CAF945}"/>
                </a:ext>
              </a:extLst>
            </p:cNvPr>
            <p:cNvCxnSpPr>
              <a:cxnSpLocks/>
            </p:cNvCxnSpPr>
            <p:nvPr/>
          </p:nvCxnSpPr>
          <p:spPr>
            <a:xfrm>
              <a:off x="3455191" y="6391096"/>
              <a:ext cx="1933680" cy="0"/>
            </a:xfrm>
            <a:prstGeom prst="line">
              <a:avLst/>
            </a:prstGeom>
            <a:ln w="25400">
              <a:solidFill>
                <a:srgbClr val="0558F9"/>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B3ADCAE0-38A8-EE4C-BAAA-A74F7562D3DE}"/>
                </a:ext>
              </a:extLst>
            </p:cNvPr>
            <p:cNvCxnSpPr>
              <a:cxnSpLocks/>
            </p:cNvCxnSpPr>
            <p:nvPr/>
          </p:nvCxnSpPr>
          <p:spPr>
            <a:xfrm>
              <a:off x="5535175" y="6391096"/>
              <a:ext cx="1940136" cy="0"/>
            </a:xfrm>
            <a:prstGeom prst="line">
              <a:avLst/>
            </a:prstGeom>
            <a:ln w="25400">
              <a:solidFill>
                <a:srgbClr val="0558F9"/>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47E3E29-0DB4-BF4A-BFA5-D756C4720A4C}"/>
                </a:ext>
              </a:extLst>
            </p:cNvPr>
            <p:cNvCxnSpPr>
              <a:cxnSpLocks/>
            </p:cNvCxnSpPr>
            <p:nvPr/>
          </p:nvCxnSpPr>
          <p:spPr>
            <a:xfrm>
              <a:off x="7608703" y="6391096"/>
              <a:ext cx="1940136" cy="0"/>
            </a:xfrm>
            <a:prstGeom prst="line">
              <a:avLst/>
            </a:prstGeom>
            <a:ln w="25400">
              <a:solidFill>
                <a:srgbClr val="0558F9"/>
              </a:solidFill>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7953DC79-682D-3240-BBFD-E7E3ADEBDC78}"/>
                </a:ext>
              </a:extLst>
            </p:cNvPr>
            <p:cNvSpPr txBox="1"/>
            <p:nvPr/>
          </p:nvSpPr>
          <p:spPr>
            <a:xfrm>
              <a:off x="3103757" y="6508742"/>
              <a:ext cx="776175" cy="261610"/>
            </a:xfrm>
            <a:prstGeom prst="rect">
              <a:avLst/>
            </a:prstGeom>
            <a:noFill/>
          </p:spPr>
          <p:txBody>
            <a:bodyPr wrap="none" rtlCol="0" anchor="ctr">
              <a:spAutoFit/>
            </a:bodyPr>
            <a:lstStyle/>
            <a:p>
              <a:r>
                <a:rPr lang="en-US" sz="1100" dirty="0">
                  <a:latin typeface="Avenir Book" panose="02000503020000020003" pitchFamily="2" charset="0"/>
                  <a:ea typeface="Helvetica Neue" panose="02000503000000020004" pitchFamily="2" charset="0"/>
                  <a:cs typeface="Helvetica Neue" panose="02000503000000020004" pitchFamily="2" charset="0"/>
                </a:rPr>
                <a:t>Overview</a:t>
              </a:r>
            </a:p>
          </p:txBody>
        </p:sp>
        <p:sp>
          <p:nvSpPr>
            <p:cNvPr id="29" name="TextBox 28">
              <a:extLst>
                <a:ext uri="{FF2B5EF4-FFF2-40B4-BE49-F238E27FC236}">
                  <a16:creationId xmlns:a16="http://schemas.microsoft.com/office/drawing/2014/main" id="{159E6DFE-2302-D341-AF1E-EC2EBD5EDBED}"/>
                </a:ext>
              </a:extLst>
            </p:cNvPr>
            <p:cNvSpPr txBox="1"/>
            <p:nvPr/>
          </p:nvSpPr>
          <p:spPr>
            <a:xfrm>
              <a:off x="5139425" y="6508742"/>
              <a:ext cx="620683" cy="261610"/>
            </a:xfrm>
            <a:prstGeom prst="rect">
              <a:avLst/>
            </a:prstGeom>
            <a:noFill/>
          </p:spPr>
          <p:txBody>
            <a:bodyPr wrap="none" rtlCol="0" anchor="ctr">
              <a:spAutoFit/>
            </a:bodyPr>
            <a:lstStyle/>
            <a:p>
              <a:r>
                <a:rPr lang="en-US" sz="1100" dirty="0">
                  <a:latin typeface="Avenir Book" panose="02000503020000020003" pitchFamily="2" charset="0"/>
                  <a:ea typeface="Helvetica Neue UltraLight" panose="02000206000000020004" pitchFamily="2" charset="0"/>
                  <a:cs typeface="Helvetica Neue" panose="02000503000000020004" pitchFamily="2" charset="0"/>
                </a:rPr>
                <a:t>Theses</a:t>
              </a:r>
            </a:p>
          </p:txBody>
        </p:sp>
        <p:sp>
          <p:nvSpPr>
            <p:cNvPr id="30" name="TextBox 29">
              <a:extLst>
                <a:ext uri="{FF2B5EF4-FFF2-40B4-BE49-F238E27FC236}">
                  <a16:creationId xmlns:a16="http://schemas.microsoft.com/office/drawing/2014/main" id="{121B1849-FC8E-A848-AC55-B5F8410CF4E1}"/>
                </a:ext>
              </a:extLst>
            </p:cNvPr>
            <p:cNvSpPr txBox="1"/>
            <p:nvPr/>
          </p:nvSpPr>
          <p:spPr>
            <a:xfrm>
              <a:off x="7145879" y="6508742"/>
              <a:ext cx="772969" cy="261610"/>
            </a:xfrm>
            <a:prstGeom prst="rect">
              <a:avLst/>
            </a:prstGeom>
            <a:noFill/>
          </p:spPr>
          <p:txBody>
            <a:bodyPr wrap="none" rtlCol="0" anchor="ctr">
              <a:spAutoFit/>
            </a:bodyPr>
            <a:lstStyle/>
            <a:p>
              <a:r>
                <a:rPr lang="en-US" sz="1100" dirty="0">
                  <a:latin typeface="Avenir Book" panose="02000503020000020003" pitchFamily="2" charset="0"/>
                  <a:ea typeface="Helvetica Neue UltraLight" panose="02000206000000020004" pitchFamily="2" charset="0"/>
                  <a:cs typeface="Helvetica Neue" panose="02000503000000020004" pitchFamily="2" charset="0"/>
                </a:rPr>
                <a:t>Valuation</a:t>
              </a:r>
            </a:p>
          </p:txBody>
        </p:sp>
        <p:sp>
          <p:nvSpPr>
            <p:cNvPr id="31" name="TextBox 30">
              <a:extLst>
                <a:ext uri="{FF2B5EF4-FFF2-40B4-BE49-F238E27FC236}">
                  <a16:creationId xmlns:a16="http://schemas.microsoft.com/office/drawing/2014/main" id="{142D44FB-ADE2-6846-9A8C-47CF32447327}"/>
                </a:ext>
              </a:extLst>
            </p:cNvPr>
            <p:cNvSpPr txBox="1"/>
            <p:nvPr/>
          </p:nvSpPr>
          <p:spPr>
            <a:xfrm>
              <a:off x="9116167" y="6508742"/>
              <a:ext cx="938077" cy="261610"/>
            </a:xfrm>
            <a:prstGeom prst="rect">
              <a:avLst/>
            </a:prstGeom>
            <a:noFill/>
          </p:spPr>
          <p:txBody>
            <a:bodyPr wrap="none" rtlCol="0" anchor="ctr">
              <a:spAutoFit/>
            </a:bodyPr>
            <a:lstStyle/>
            <a:p>
              <a:r>
                <a:rPr lang="en-US" sz="1100" dirty="0">
                  <a:latin typeface="Avenir Book" panose="02000503020000020003" pitchFamily="2" charset="0"/>
                  <a:ea typeface="Helvetica Neue UltraLight" panose="02000206000000020004" pitchFamily="2" charset="0"/>
                  <a:cs typeface="Helvetica Neue" panose="02000503000000020004" pitchFamily="2" charset="0"/>
                </a:rPr>
                <a:t>Pre-Mortem</a:t>
              </a:r>
            </a:p>
          </p:txBody>
        </p:sp>
      </p:grpSp>
      <p:pic>
        <p:nvPicPr>
          <p:cNvPr id="32" name="Picture 31">
            <a:extLst>
              <a:ext uri="{FF2B5EF4-FFF2-40B4-BE49-F238E27FC236}">
                <a16:creationId xmlns:a16="http://schemas.microsoft.com/office/drawing/2014/main" id="{4292FB76-F6FF-AB44-818D-0C9BC710D8AF}"/>
              </a:ext>
            </a:extLst>
          </p:cNvPr>
          <p:cNvPicPr>
            <a:picLocks noChangeAspect="1"/>
          </p:cNvPicPr>
          <p:nvPr/>
        </p:nvPicPr>
        <p:blipFill>
          <a:blip r:embed="rId2">
            <a:alphaModFix/>
          </a:blip>
          <a:stretch>
            <a:fillRect/>
          </a:stretch>
        </p:blipFill>
        <p:spPr>
          <a:xfrm>
            <a:off x="-294" y="5299039"/>
            <a:ext cx="2184114" cy="2184114"/>
          </a:xfrm>
          <a:prstGeom prst="rect">
            <a:avLst/>
          </a:prstGeom>
        </p:spPr>
      </p:pic>
      <p:sp>
        <p:nvSpPr>
          <p:cNvPr id="33" name="Slide Number Placeholder 29">
            <a:extLst>
              <a:ext uri="{FF2B5EF4-FFF2-40B4-BE49-F238E27FC236}">
                <a16:creationId xmlns:a16="http://schemas.microsoft.com/office/drawing/2014/main" id="{60A2E3C0-B303-2D4B-BA10-8E37516E4DBC}"/>
              </a:ext>
            </a:extLst>
          </p:cNvPr>
          <p:cNvSpPr>
            <a:spLocks noGrp="1"/>
          </p:cNvSpPr>
          <p:nvPr>
            <p:ph type="sldNum" sz="quarter" idx="12"/>
          </p:nvPr>
        </p:nvSpPr>
        <p:spPr>
          <a:xfrm>
            <a:off x="8610600" y="6356350"/>
            <a:ext cx="2743200" cy="365125"/>
          </a:xfrm>
        </p:spPr>
        <p:txBody>
          <a:bodyPr/>
          <a:lstStyle/>
          <a:p>
            <a:fld id="{C8C019A0-62CB-6D44-B51B-64E3F3600736}" type="slidenum">
              <a:rPr lang="en-US" smtClean="0">
                <a:latin typeface="Avenir Book" panose="02000503020000020003" pitchFamily="2" charset="0"/>
              </a:rPr>
              <a:t>11</a:t>
            </a:fld>
            <a:endParaRPr lang="en-US" dirty="0">
              <a:latin typeface="Avenir Book" panose="02000503020000020003" pitchFamily="2" charset="0"/>
            </a:endParaRPr>
          </a:p>
        </p:txBody>
      </p:sp>
      <p:pic>
        <p:nvPicPr>
          <p:cNvPr id="36" name="Picture 35">
            <a:extLst>
              <a:ext uri="{FF2B5EF4-FFF2-40B4-BE49-F238E27FC236}">
                <a16:creationId xmlns:a16="http://schemas.microsoft.com/office/drawing/2014/main" id="{2B891671-4974-B949-B951-FB5EEF9C6E7A}"/>
              </a:ext>
            </a:extLst>
          </p:cNvPr>
          <p:cNvPicPr>
            <a:picLocks noChangeAspect="1"/>
          </p:cNvPicPr>
          <p:nvPr/>
        </p:nvPicPr>
        <p:blipFill rotWithShape="1">
          <a:blip r:embed="rId2"/>
          <a:srcRect r="9634"/>
          <a:stretch/>
        </p:blipFill>
        <p:spPr>
          <a:xfrm>
            <a:off x="-294" y="1378077"/>
            <a:ext cx="6913842" cy="4101845"/>
          </a:xfrm>
          <a:prstGeom prst="rect">
            <a:avLst/>
          </a:prstGeom>
        </p:spPr>
      </p:pic>
      <p:pic>
        <p:nvPicPr>
          <p:cNvPr id="37" name="Picture 36">
            <a:extLst>
              <a:ext uri="{FF2B5EF4-FFF2-40B4-BE49-F238E27FC236}">
                <a16:creationId xmlns:a16="http://schemas.microsoft.com/office/drawing/2014/main" id="{97A725DA-6F67-F74F-844C-950D82EAAF2A}"/>
              </a:ext>
            </a:extLst>
          </p:cNvPr>
          <p:cNvPicPr>
            <a:picLocks noChangeAspect="1"/>
          </p:cNvPicPr>
          <p:nvPr/>
        </p:nvPicPr>
        <p:blipFill rotWithShape="1">
          <a:blip r:embed="rId2"/>
          <a:srcRect r="5703"/>
          <a:stretch/>
        </p:blipFill>
        <p:spPr>
          <a:xfrm>
            <a:off x="6992980" y="1378077"/>
            <a:ext cx="5184449" cy="2997886"/>
          </a:xfrm>
          <a:prstGeom prst="rect">
            <a:avLst/>
          </a:prstGeom>
        </p:spPr>
      </p:pic>
      <p:sp>
        <p:nvSpPr>
          <p:cNvPr id="38" name="TextBox 37">
            <a:extLst>
              <a:ext uri="{FF2B5EF4-FFF2-40B4-BE49-F238E27FC236}">
                <a16:creationId xmlns:a16="http://schemas.microsoft.com/office/drawing/2014/main" id="{A1D27254-C695-BE49-AFE6-0DDF2CB9F31D}"/>
              </a:ext>
            </a:extLst>
          </p:cNvPr>
          <p:cNvSpPr txBox="1"/>
          <p:nvPr/>
        </p:nvSpPr>
        <p:spPr>
          <a:xfrm>
            <a:off x="6992980" y="4493608"/>
            <a:ext cx="4572000" cy="646331"/>
          </a:xfrm>
          <a:prstGeom prst="rect">
            <a:avLst/>
          </a:prstGeom>
          <a:noFill/>
        </p:spPr>
        <p:txBody>
          <a:bodyPr wrap="square" rtlCol="0">
            <a:spAutoFit/>
          </a:bodyPr>
          <a:lstStyle/>
          <a:p>
            <a:r>
              <a:rPr lang="en-US" dirty="0">
                <a:latin typeface="Avenir Book" panose="02000503020000020003" pitchFamily="2" charset="0"/>
              </a:rPr>
              <a:t>Code written with Python 3.7 using Google Map Places and Geocode API.</a:t>
            </a:r>
          </a:p>
        </p:txBody>
      </p:sp>
    </p:spTree>
    <p:extLst>
      <p:ext uri="{BB962C8B-B14F-4D97-AF65-F5344CB8AC3E}">
        <p14:creationId xmlns:p14="http://schemas.microsoft.com/office/powerpoint/2010/main" val="39220116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E95848D-1FF2-4B40-A9E7-153457A456E3}"/>
              </a:ext>
            </a:extLst>
          </p:cNvPr>
          <p:cNvSpPr>
            <a:spLocks noGrp="1"/>
          </p:cNvSpPr>
          <p:nvPr>
            <p:ph type="sldNum" sz="quarter" idx="12"/>
          </p:nvPr>
        </p:nvSpPr>
        <p:spPr/>
        <p:txBody>
          <a:bodyPr/>
          <a:lstStyle/>
          <a:p>
            <a:fld id="{C8C019A0-62CB-6D44-B51B-64E3F3600736}" type="slidenum">
              <a:rPr lang="en-US" smtClean="0"/>
              <a:t>2</a:t>
            </a:fld>
            <a:endParaRPr lang="en-US" dirty="0"/>
          </a:p>
        </p:txBody>
      </p:sp>
      <p:sp>
        <p:nvSpPr>
          <p:cNvPr id="5" name="Title 1">
            <a:extLst>
              <a:ext uri="{FF2B5EF4-FFF2-40B4-BE49-F238E27FC236}">
                <a16:creationId xmlns:a16="http://schemas.microsoft.com/office/drawing/2014/main" id="{ABB9C0D7-4626-D341-836B-21D841E545F4}"/>
              </a:ext>
            </a:extLst>
          </p:cNvPr>
          <p:cNvSpPr>
            <a:spLocks noGrp="1"/>
          </p:cNvSpPr>
          <p:nvPr>
            <p:ph type="title"/>
          </p:nvPr>
        </p:nvSpPr>
        <p:spPr>
          <a:xfrm>
            <a:off x="682752" y="201462"/>
            <a:ext cx="10515600" cy="432683"/>
          </a:xfrm>
        </p:spPr>
        <p:txBody>
          <a:bodyPr>
            <a:noAutofit/>
          </a:bodyPr>
          <a:lstStyle/>
          <a:p>
            <a:r>
              <a:rPr lang="en-US" sz="3200" dirty="0">
                <a:latin typeface="Avenir Light" panose="020B0402020203020204" pitchFamily="34" charset="77"/>
                <a:cs typeface="Calibri Light"/>
              </a:rPr>
              <a:t>Industry and Business Overview</a:t>
            </a:r>
          </a:p>
        </p:txBody>
      </p:sp>
      <p:sp>
        <p:nvSpPr>
          <p:cNvPr id="6" name="TextBox 5">
            <a:extLst>
              <a:ext uri="{FF2B5EF4-FFF2-40B4-BE49-F238E27FC236}">
                <a16:creationId xmlns:a16="http://schemas.microsoft.com/office/drawing/2014/main" id="{FCAF097B-C73E-2449-9B35-13A04E801210}"/>
              </a:ext>
            </a:extLst>
          </p:cNvPr>
          <p:cNvSpPr txBox="1"/>
          <p:nvPr/>
        </p:nvSpPr>
        <p:spPr>
          <a:xfrm>
            <a:off x="718730" y="563590"/>
            <a:ext cx="11259910" cy="338554"/>
          </a:xfrm>
          <a:prstGeom prst="rect">
            <a:avLst/>
          </a:prstGeom>
          <a:noFill/>
        </p:spPr>
        <p:txBody>
          <a:bodyPr wrap="square" rtlCol="0">
            <a:spAutoFit/>
          </a:bodyPr>
          <a:lstStyle/>
          <a:p>
            <a:r>
              <a:rPr lang="en-US" sz="1600" dirty="0">
                <a:latin typeface="Avenir Book" panose="02000503020000020003" pitchFamily="2" charset="0"/>
              </a:rPr>
              <a:t>Upstart’s Business Model and Recent Industry Dynamics</a:t>
            </a:r>
          </a:p>
        </p:txBody>
      </p:sp>
      <p:sp useBgFill="1">
        <p:nvSpPr>
          <p:cNvPr id="7" name="TextBox 6">
            <a:extLst>
              <a:ext uri="{FF2B5EF4-FFF2-40B4-BE49-F238E27FC236}">
                <a16:creationId xmlns:a16="http://schemas.microsoft.com/office/drawing/2014/main" id="{35AFDAB4-D5A0-B247-B1E4-5562A9A8C5D2}"/>
              </a:ext>
            </a:extLst>
          </p:cNvPr>
          <p:cNvSpPr txBox="1"/>
          <p:nvPr/>
        </p:nvSpPr>
        <p:spPr>
          <a:xfrm>
            <a:off x="474133" y="919494"/>
            <a:ext cx="11504508" cy="4016484"/>
          </a:xfrm>
          <a:prstGeom prst="rect">
            <a:avLst/>
          </a:prstGeom>
          <a:ln>
            <a:noFill/>
          </a:ln>
        </p:spPr>
        <p:txBody>
          <a:bodyPr wrap="square" rtlCol="0">
            <a:spAutoFit/>
          </a:bodyPr>
          <a:lstStyle/>
          <a:p>
            <a:pPr marL="285750" indent="-285750">
              <a:buFont typeface="Arial" panose="020B0604020202020204" pitchFamily="34" charset="0"/>
              <a:buChar char="•"/>
            </a:pPr>
            <a:r>
              <a:rPr lang="en-US" sz="1500" b="1" dirty="0">
                <a:latin typeface="Avenir Book" panose="02000503020000020003" pitchFamily="2" charset="0"/>
              </a:rPr>
              <a:t>Products: </a:t>
            </a:r>
            <a:r>
              <a:rPr lang="en-US" sz="1500" dirty="0">
                <a:latin typeface="Avenir Book" panose="02000503020000020003" pitchFamily="2" charset="0"/>
              </a:rPr>
              <a:t>UPST is a loan platform provider and partners with commercial lenders to underwrite loans</a:t>
            </a:r>
          </a:p>
          <a:p>
            <a:pPr marL="742950" lvl="1" indent="-285750">
              <a:buFont typeface="Arial" panose="020B0604020202020204" pitchFamily="34" charset="0"/>
              <a:buChar char="•"/>
            </a:pPr>
            <a:r>
              <a:rPr lang="en-US" sz="1500" dirty="0">
                <a:latin typeface="Avenir Book" panose="02000503020000020003" pitchFamily="2" charset="0"/>
              </a:rPr>
              <a:t>UPST’s</a:t>
            </a:r>
            <a:r>
              <a:rPr lang="en-US" sz="1500" b="1" dirty="0">
                <a:latin typeface="Avenir Book" panose="02000503020000020003" pitchFamily="2" charset="0"/>
              </a:rPr>
              <a:t> proprietary statistical machine learning algorithms</a:t>
            </a:r>
            <a:r>
              <a:rPr lang="en-US" sz="1500" dirty="0">
                <a:latin typeface="Avenir Book" panose="02000503020000020003" pitchFamily="2" charset="0"/>
              </a:rPr>
              <a:t> </a:t>
            </a:r>
            <a:r>
              <a:rPr lang="en-US" sz="1500" b="1" dirty="0">
                <a:latin typeface="Avenir Book" panose="02000503020000020003" pitchFamily="2" charset="0"/>
              </a:rPr>
              <a:t>accurately assesses credit risk</a:t>
            </a:r>
            <a:r>
              <a:rPr lang="en-US" sz="1500" dirty="0">
                <a:latin typeface="Avenir Book" panose="02000503020000020003" pitchFamily="2" charset="0"/>
              </a:rPr>
              <a:t>, including variables such as credit score, education, field of study, income, potential future earning income, and debt obligations among other factors</a:t>
            </a:r>
          </a:p>
          <a:p>
            <a:pPr marL="742950" lvl="1" indent="-285750">
              <a:buFont typeface="Arial" panose="020B0604020202020204" pitchFamily="34" charset="0"/>
              <a:buChar char="•"/>
            </a:pPr>
            <a:r>
              <a:rPr lang="en-US" sz="1500" b="1" dirty="0">
                <a:latin typeface="Avenir Book" panose="02000503020000020003" pitchFamily="2" charset="0"/>
              </a:rPr>
              <a:t>Loan Process:  </a:t>
            </a:r>
            <a:r>
              <a:rPr lang="en-US" sz="1500" dirty="0">
                <a:latin typeface="Avenir Book" panose="02000503020000020003" pitchFamily="2" charset="0"/>
              </a:rPr>
              <a:t>1.</a:t>
            </a:r>
            <a:r>
              <a:rPr lang="en-US" sz="1500" b="1" dirty="0">
                <a:latin typeface="Avenir Book" panose="02000503020000020003" pitchFamily="2" charset="0"/>
              </a:rPr>
              <a:t> </a:t>
            </a:r>
            <a:r>
              <a:rPr lang="en-US" sz="1500" dirty="0">
                <a:latin typeface="Avenir Book" panose="02000503020000020003" pitchFamily="2" charset="0"/>
              </a:rPr>
              <a:t>Consumer </a:t>
            </a:r>
            <a:r>
              <a:rPr lang="en-US" sz="1500" b="1" dirty="0">
                <a:latin typeface="Avenir Book" panose="02000503020000020003" pitchFamily="2" charset="0"/>
              </a:rPr>
              <a:t>requests</a:t>
            </a:r>
            <a:r>
              <a:rPr lang="en-US" sz="1500" dirty="0">
                <a:latin typeface="Avenir Book" panose="02000503020000020003" pitchFamily="2" charset="0"/>
              </a:rPr>
              <a:t> loan via </a:t>
            </a:r>
            <a:r>
              <a:rPr lang="en-US" sz="1500" dirty="0" err="1">
                <a:latin typeface="Avenir Book" panose="02000503020000020003" pitchFamily="2" charset="0"/>
              </a:rPr>
              <a:t>Upstart.com</a:t>
            </a:r>
            <a:r>
              <a:rPr lang="en-US" sz="1500" dirty="0">
                <a:latin typeface="Avenir Book" panose="02000503020000020003" pitchFamily="2" charset="0"/>
              </a:rPr>
              <a:t> or other source</a:t>
            </a:r>
            <a:endParaRPr lang="en-US" sz="1500" b="1" dirty="0">
              <a:latin typeface="Avenir Book" panose="02000503020000020003" pitchFamily="2" charset="0"/>
            </a:endParaRPr>
          </a:p>
          <a:p>
            <a:pPr lvl="2"/>
            <a:r>
              <a:rPr lang="en-US" sz="1500" dirty="0">
                <a:latin typeface="Avenir Book" panose="02000503020000020003" pitchFamily="2" charset="0"/>
              </a:rPr>
              <a:t>	    2. UPST </a:t>
            </a:r>
            <a:r>
              <a:rPr lang="en-US" sz="1500" b="1" dirty="0">
                <a:latin typeface="Avenir Book" panose="02000503020000020003" pitchFamily="2" charset="0"/>
              </a:rPr>
              <a:t>underwrites</a:t>
            </a:r>
            <a:r>
              <a:rPr lang="en-US" sz="1500" dirty="0">
                <a:latin typeface="Avenir Book" panose="02000503020000020003" pitchFamily="2" charset="0"/>
              </a:rPr>
              <a:t> the consumer and assesses his/her credit quality</a:t>
            </a:r>
          </a:p>
          <a:p>
            <a:pPr lvl="2"/>
            <a:r>
              <a:rPr lang="en-US" sz="1500" dirty="0">
                <a:latin typeface="Avenir Book" panose="02000503020000020003" pitchFamily="2" charset="0"/>
              </a:rPr>
              <a:t>	    3. UPST </a:t>
            </a:r>
            <a:r>
              <a:rPr lang="en-US" sz="1500" b="1" dirty="0">
                <a:latin typeface="Avenir Book" panose="02000503020000020003" pitchFamily="2" charset="0"/>
              </a:rPr>
              <a:t>provides</a:t>
            </a:r>
            <a:r>
              <a:rPr lang="en-US" sz="1500" dirty="0">
                <a:latin typeface="Avenir Book" panose="02000503020000020003" pitchFamily="2" charset="0"/>
              </a:rPr>
              <a:t> the consumer the loan via capital from a partner bank</a:t>
            </a:r>
          </a:p>
          <a:p>
            <a:pPr lvl="2"/>
            <a:r>
              <a:rPr lang="en-US" sz="1500" dirty="0">
                <a:latin typeface="Avenir Book" panose="02000503020000020003" pitchFamily="2" charset="0"/>
              </a:rPr>
              <a:t>	    4. UPST </a:t>
            </a:r>
            <a:r>
              <a:rPr lang="en-US" sz="1500" b="1" dirty="0">
                <a:latin typeface="Avenir Book" panose="02000503020000020003" pitchFamily="2" charset="0"/>
              </a:rPr>
              <a:t>services</a:t>
            </a:r>
            <a:r>
              <a:rPr lang="en-US" sz="1500" dirty="0">
                <a:latin typeface="Avenir Book" panose="02000503020000020003" pitchFamily="2" charset="0"/>
              </a:rPr>
              <a:t> the loan on the behalf of the partner bank (collects</a:t>
            </a:r>
          </a:p>
          <a:p>
            <a:pPr lvl="2"/>
            <a:r>
              <a:rPr lang="en-US" sz="1500" dirty="0">
                <a:latin typeface="Avenir Book" panose="02000503020000020003" pitchFamily="2" charset="0"/>
              </a:rPr>
              <a:t>	        and sends payments to partner banks subtracting a servicing fee</a:t>
            </a:r>
          </a:p>
          <a:p>
            <a:pPr marL="742950" lvl="1" indent="-285750">
              <a:buFont typeface="Arial" panose="020B0604020202020204" pitchFamily="34" charset="0"/>
              <a:buChar char="•"/>
            </a:pPr>
            <a:r>
              <a:rPr lang="en-US" sz="1500" b="1" dirty="0">
                <a:latin typeface="Avenir Book" panose="02000503020000020003" pitchFamily="2" charset="0"/>
              </a:rPr>
              <a:t>Key costs</a:t>
            </a:r>
            <a:r>
              <a:rPr lang="en-US" sz="1500" dirty="0">
                <a:latin typeface="Avenir Book" panose="02000503020000020003" pitchFamily="2" charset="0"/>
              </a:rPr>
              <a:t> include customer acquisition/marketing, R&amp;D expenditure, payroll, and 50% of UPST </a:t>
            </a:r>
          </a:p>
          <a:p>
            <a:pPr lvl="1"/>
            <a:r>
              <a:rPr lang="en-US" sz="1500" dirty="0">
                <a:latin typeface="Avenir Book" panose="02000503020000020003" pitchFamily="2" charset="0"/>
              </a:rPr>
              <a:t>     loans are through Credit Karma</a:t>
            </a:r>
            <a:endParaRPr lang="en-US" sz="1500" b="1" dirty="0">
              <a:latin typeface="Avenir Book" panose="02000503020000020003" pitchFamily="2" charset="0"/>
            </a:endParaRPr>
          </a:p>
          <a:p>
            <a:pPr marL="285750" indent="-285750">
              <a:buFont typeface="Arial" panose="020B0604020202020204" pitchFamily="34" charset="0"/>
              <a:buChar char="•"/>
            </a:pPr>
            <a:r>
              <a:rPr lang="en-US" sz="1500" b="1" dirty="0">
                <a:latin typeface="Avenir Book" panose="02000503020000020003" pitchFamily="2" charset="0"/>
              </a:rPr>
              <a:t>Financials: </a:t>
            </a:r>
            <a:r>
              <a:rPr lang="en-US" sz="1500" dirty="0">
                <a:latin typeface="Avenir Book" panose="02000503020000020003" pitchFamily="2" charset="0"/>
              </a:rPr>
              <a:t>$146M Revenue 2020 Q1-3 (+30%) | P/E 425.66 | Market Cap $9.1B </a:t>
            </a:r>
          </a:p>
          <a:p>
            <a:pPr marL="285750" indent="-285750">
              <a:buFont typeface="Arial" panose="020B0604020202020204" pitchFamily="34" charset="0"/>
              <a:buChar char="•"/>
            </a:pPr>
            <a:endParaRPr lang="en-US" sz="1500" b="1" dirty="0">
              <a:latin typeface="Avenir Book" panose="02000503020000020003" pitchFamily="2" charset="0"/>
            </a:endParaRPr>
          </a:p>
          <a:p>
            <a:pPr marL="285750" indent="-285750">
              <a:buFont typeface="Arial" panose="020B0604020202020204" pitchFamily="34" charset="0"/>
              <a:buChar char="•"/>
            </a:pPr>
            <a:r>
              <a:rPr lang="en-US" sz="1500" b="1" dirty="0">
                <a:latin typeface="Avenir Book" panose="02000503020000020003" pitchFamily="2" charset="0"/>
              </a:rPr>
              <a:t>Industry Dynamics: </a:t>
            </a:r>
            <a:r>
              <a:rPr lang="en-US" sz="1500" dirty="0">
                <a:latin typeface="Avenir Book" panose="02000503020000020003" pitchFamily="2" charset="0"/>
              </a:rPr>
              <a:t>Unsecured</a:t>
            </a:r>
            <a:r>
              <a:rPr lang="en-US" sz="1500" b="1" dirty="0">
                <a:latin typeface="Avenir Book" panose="02000503020000020003" pitchFamily="2" charset="0"/>
              </a:rPr>
              <a:t> </a:t>
            </a:r>
            <a:r>
              <a:rPr lang="en-US" sz="1500" dirty="0">
                <a:latin typeface="Avenir Book" panose="02000503020000020003" pitchFamily="2" charset="0"/>
              </a:rPr>
              <a:t>Personal Loan Balances at record high of $161B (+17% YOY) </a:t>
            </a:r>
          </a:p>
          <a:p>
            <a:pPr marL="742950" lvl="1" indent="-285750">
              <a:buFont typeface="Arial" panose="020B0604020202020204" pitchFamily="34" charset="0"/>
              <a:buChar char="•"/>
            </a:pPr>
            <a:r>
              <a:rPr lang="en-US" sz="1500" dirty="0">
                <a:latin typeface="Avenir Book" panose="02000503020000020003" pitchFamily="2" charset="0"/>
              </a:rPr>
              <a:t>FinTech loans comprise 38% balances (+9% YOY) increased from 5% in 2013 [TransUnion 2018 Q4]</a:t>
            </a:r>
          </a:p>
          <a:p>
            <a:pPr marL="742950" lvl="1" indent="-285750">
              <a:buFont typeface="Arial" panose="020B0604020202020204" pitchFamily="34" charset="0"/>
              <a:buChar char="•"/>
            </a:pPr>
            <a:r>
              <a:rPr lang="en-US" sz="1500" dirty="0">
                <a:latin typeface="Avenir Book" panose="02000503020000020003" pitchFamily="2" charset="0"/>
              </a:rPr>
              <a:t>21.1 million unsecured personal loans (+18% YOY) | $8,402 Average Debt per Borrower (+4% YOY) [TransUnion 2018 Q4]</a:t>
            </a:r>
            <a:endParaRPr lang="en-US" sz="1500" b="1" dirty="0">
              <a:latin typeface="Avenir Book" panose="02000503020000020003" pitchFamily="2" charset="0"/>
            </a:endParaRPr>
          </a:p>
          <a:p>
            <a:pPr marL="742950" lvl="1" indent="-285750">
              <a:buFont typeface="Arial" panose="020B0604020202020204" pitchFamily="34" charset="0"/>
              <a:buChar char="•"/>
            </a:pPr>
            <a:r>
              <a:rPr lang="en-US" sz="1500" dirty="0">
                <a:latin typeface="Avenir Book" panose="02000503020000020003" pitchFamily="2" charset="0"/>
              </a:rPr>
              <a:t>Preference for online loans has increased 30% over past 2 years</a:t>
            </a:r>
          </a:p>
          <a:p>
            <a:pPr marL="285750" indent="-285750">
              <a:buFont typeface="Arial" panose="020B0604020202020204" pitchFamily="34" charset="0"/>
              <a:buChar char="•"/>
            </a:pPr>
            <a:r>
              <a:rPr lang="en-US" sz="1500" b="1" dirty="0">
                <a:latin typeface="Avenir Book" panose="02000503020000020003" pitchFamily="2" charset="0"/>
              </a:rPr>
              <a:t>Key Competitors:</a:t>
            </a:r>
            <a:r>
              <a:rPr lang="en-US" sz="1500" dirty="0">
                <a:latin typeface="Avenir Book" panose="02000503020000020003" pitchFamily="2" charset="0"/>
              </a:rPr>
              <a:t> </a:t>
            </a:r>
          </a:p>
        </p:txBody>
      </p:sp>
      <p:sp>
        <p:nvSpPr>
          <p:cNvPr id="8" name="AutoShape 2">
            <a:extLst>
              <a:ext uri="{FF2B5EF4-FFF2-40B4-BE49-F238E27FC236}">
                <a16:creationId xmlns:a16="http://schemas.microsoft.com/office/drawing/2014/main" id="{1FC9FCD3-A19B-E840-9B20-3959043FA453}"/>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12" name="Group 11">
            <a:extLst>
              <a:ext uri="{FF2B5EF4-FFF2-40B4-BE49-F238E27FC236}">
                <a16:creationId xmlns:a16="http://schemas.microsoft.com/office/drawing/2014/main" id="{777E1CEE-A72C-F74F-BCFC-70B4B85CEB3A}"/>
              </a:ext>
            </a:extLst>
          </p:cNvPr>
          <p:cNvGrpSpPr/>
          <p:nvPr/>
        </p:nvGrpSpPr>
        <p:grpSpPr>
          <a:xfrm>
            <a:off x="3131189" y="6432987"/>
            <a:ext cx="6950487" cy="468356"/>
            <a:chOff x="3103757" y="6301996"/>
            <a:chExt cx="6950487" cy="468356"/>
          </a:xfrm>
        </p:grpSpPr>
        <p:sp>
          <p:nvSpPr>
            <p:cNvPr id="13" name="Oval 12">
              <a:extLst>
                <a:ext uri="{FF2B5EF4-FFF2-40B4-BE49-F238E27FC236}">
                  <a16:creationId xmlns:a16="http://schemas.microsoft.com/office/drawing/2014/main" id="{31DF5E4D-0F9D-004A-9B3E-648D337EEAEC}"/>
                </a:ext>
              </a:extLst>
            </p:cNvPr>
            <p:cNvSpPr>
              <a:spLocks noChangeAspect="1"/>
            </p:cNvSpPr>
            <p:nvPr/>
          </p:nvSpPr>
          <p:spPr>
            <a:xfrm>
              <a:off x="3308887" y="6322081"/>
              <a:ext cx="146304" cy="146304"/>
            </a:xfrm>
            <a:prstGeom prst="ellipse">
              <a:avLst/>
            </a:prstGeom>
            <a:solidFill>
              <a:schemeClr val="bg1"/>
            </a:solidFill>
            <a:ln>
              <a:solidFill>
                <a:srgbClr val="00AEA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4" name="Oval 13">
              <a:extLst>
                <a:ext uri="{FF2B5EF4-FFF2-40B4-BE49-F238E27FC236}">
                  <a16:creationId xmlns:a16="http://schemas.microsoft.com/office/drawing/2014/main" id="{FAC90E03-FAB3-CB4B-8A50-2E8962DD0285}"/>
                </a:ext>
              </a:extLst>
            </p:cNvPr>
            <p:cNvSpPr>
              <a:spLocks noChangeAspect="1"/>
            </p:cNvSpPr>
            <p:nvPr/>
          </p:nvSpPr>
          <p:spPr>
            <a:xfrm>
              <a:off x="5388871" y="6322081"/>
              <a:ext cx="146304" cy="146304"/>
            </a:xfrm>
            <a:prstGeom prst="ellipse">
              <a:avLst/>
            </a:prstGeom>
            <a:solidFill>
              <a:srgbClr val="00AEA9"/>
            </a:solidFill>
            <a:ln w="19050">
              <a:solidFill>
                <a:srgbClr val="00AEA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5" name="Oval 14">
              <a:extLst>
                <a:ext uri="{FF2B5EF4-FFF2-40B4-BE49-F238E27FC236}">
                  <a16:creationId xmlns:a16="http://schemas.microsoft.com/office/drawing/2014/main" id="{BFF66DF6-51EF-4A4C-AF30-4FC41E68A6B5}"/>
                </a:ext>
              </a:extLst>
            </p:cNvPr>
            <p:cNvSpPr>
              <a:spLocks noChangeAspect="1"/>
            </p:cNvSpPr>
            <p:nvPr/>
          </p:nvSpPr>
          <p:spPr>
            <a:xfrm>
              <a:off x="7468855" y="6308919"/>
              <a:ext cx="146304" cy="146304"/>
            </a:xfrm>
            <a:prstGeom prst="ellipse">
              <a:avLst/>
            </a:prstGeom>
            <a:noFill/>
            <a:ln w="19050">
              <a:solidFill>
                <a:srgbClr val="00AEA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6" name="Oval 15">
              <a:extLst>
                <a:ext uri="{FF2B5EF4-FFF2-40B4-BE49-F238E27FC236}">
                  <a16:creationId xmlns:a16="http://schemas.microsoft.com/office/drawing/2014/main" id="{9B2EA084-CE1F-F44E-A81D-763865F3EB17}"/>
                </a:ext>
              </a:extLst>
            </p:cNvPr>
            <p:cNvSpPr>
              <a:spLocks noChangeAspect="1"/>
            </p:cNvSpPr>
            <p:nvPr/>
          </p:nvSpPr>
          <p:spPr>
            <a:xfrm>
              <a:off x="9548839" y="6301996"/>
              <a:ext cx="146304" cy="146304"/>
            </a:xfrm>
            <a:prstGeom prst="ellipse">
              <a:avLst/>
            </a:prstGeom>
            <a:noFill/>
            <a:ln w="19050">
              <a:solidFill>
                <a:srgbClr val="00AEA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Helvetica Neue" panose="02000503000000020004" pitchFamily="2" charset="0"/>
                <a:ea typeface="Helvetica Neue" panose="02000503000000020004" pitchFamily="2" charset="0"/>
                <a:cs typeface="Helvetica Neue" panose="02000503000000020004" pitchFamily="2" charset="0"/>
              </a:endParaRPr>
            </a:p>
          </p:txBody>
        </p:sp>
        <p:cxnSp>
          <p:nvCxnSpPr>
            <p:cNvPr id="17" name="Straight Connector 16">
              <a:extLst>
                <a:ext uri="{FF2B5EF4-FFF2-40B4-BE49-F238E27FC236}">
                  <a16:creationId xmlns:a16="http://schemas.microsoft.com/office/drawing/2014/main" id="{B0AC594B-02C9-3641-8DA4-6379ACC0561B}"/>
                </a:ext>
              </a:extLst>
            </p:cNvPr>
            <p:cNvCxnSpPr>
              <a:cxnSpLocks/>
            </p:cNvCxnSpPr>
            <p:nvPr/>
          </p:nvCxnSpPr>
          <p:spPr>
            <a:xfrm>
              <a:off x="3455191" y="6391096"/>
              <a:ext cx="1933680" cy="0"/>
            </a:xfrm>
            <a:prstGeom prst="line">
              <a:avLst/>
            </a:prstGeom>
            <a:ln w="25400">
              <a:solidFill>
                <a:srgbClr val="00AEA9"/>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D5581C69-DE18-C043-B0D2-B222E2DB41FE}"/>
                </a:ext>
              </a:extLst>
            </p:cNvPr>
            <p:cNvCxnSpPr>
              <a:cxnSpLocks/>
            </p:cNvCxnSpPr>
            <p:nvPr/>
          </p:nvCxnSpPr>
          <p:spPr>
            <a:xfrm>
              <a:off x="5535175" y="6391096"/>
              <a:ext cx="1940136" cy="0"/>
            </a:xfrm>
            <a:prstGeom prst="line">
              <a:avLst/>
            </a:prstGeom>
            <a:ln w="25400">
              <a:solidFill>
                <a:srgbClr val="00AEA9"/>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B7051712-F582-5241-A488-9665EBBC9F07}"/>
                </a:ext>
              </a:extLst>
            </p:cNvPr>
            <p:cNvCxnSpPr>
              <a:cxnSpLocks/>
            </p:cNvCxnSpPr>
            <p:nvPr/>
          </p:nvCxnSpPr>
          <p:spPr>
            <a:xfrm>
              <a:off x="7608703" y="6391096"/>
              <a:ext cx="1940136" cy="0"/>
            </a:xfrm>
            <a:prstGeom prst="line">
              <a:avLst/>
            </a:prstGeom>
            <a:ln w="25400">
              <a:solidFill>
                <a:srgbClr val="00AEA9"/>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9B328736-098D-A747-B7A3-FC3B862D1A71}"/>
                </a:ext>
              </a:extLst>
            </p:cNvPr>
            <p:cNvSpPr txBox="1"/>
            <p:nvPr/>
          </p:nvSpPr>
          <p:spPr>
            <a:xfrm>
              <a:off x="3103757" y="6508742"/>
              <a:ext cx="776175" cy="261610"/>
            </a:xfrm>
            <a:prstGeom prst="rect">
              <a:avLst/>
            </a:prstGeom>
            <a:noFill/>
          </p:spPr>
          <p:txBody>
            <a:bodyPr wrap="none" rtlCol="0" anchor="ctr">
              <a:spAutoFit/>
            </a:bodyPr>
            <a:lstStyle/>
            <a:p>
              <a:r>
                <a:rPr lang="en-US" sz="1100" dirty="0">
                  <a:latin typeface="Avenir Book" panose="02000503020000020003" pitchFamily="2" charset="0"/>
                  <a:ea typeface="Helvetica Neue" panose="02000503000000020004" pitchFamily="2" charset="0"/>
                  <a:cs typeface="Helvetica Neue" panose="02000503000000020004" pitchFamily="2" charset="0"/>
                </a:rPr>
                <a:t>Overview</a:t>
              </a:r>
            </a:p>
          </p:txBody>
        </p:sp>
        <p:sp>
          <p:nvSpPr>
            <p:cNvPr id="21" name="TextBox 20">
              <a:extLst>
                <a:ext uri="{FF2B5EF4-FFF2-40B4-BE49-F238E27FC236}">
                  <a16:creationId xmlns:a16="http://schemas.microsoft.com/office/drawing/2014/main" id="{776CB473-ABEE-0942-A634-154E1A109B31}"/>
                </a:ext>
              </a:extLst>
            </p:cNvPr>
            <p:cNvSpPr txBox="1"/>
            <p:nvPr/>
          </p:nvSpPr>
          <p:spPr>
            <a:xfrm>
              <a:off x="5139425" y="6508742"/>
              <a:ext cx="620683" cy="261610"/>
            </a:xfrm>
            <a:prstGeom prst="rect">
              <a:avLst/>
            </a:prstGeom>
            <a:noFill/>
          </p:spPr>
          <p:txBody>
            <a:bodyPr wrap="none" rtlCol="0" anchor="ctr">
              <a:spAutoFit/>
            </a:bodyPr>
            <a:lstStyle/>
            <a:p>
              <a:r>
                <a:rPr lang="en-US" sz="1100" dirty="0">
                  <a:latin typeface="Avenir Book" panose="02000503020000020003" pitchFamily="2" charset="0"/>
                  <a:ea typeface="Helvetica Neue UltraLight" panose="02000206000000020004" pitchFamily="2" charset="0"/>
                  <a:cs typeface="Helvetica Neue" panose="02000503000000020004" pitchFamily="2" charset="0"/>
                </a:rPr>
                <a:t>Theses</a:t>
              </a:r>
            </a:p>
          </p:txBody>
        </p:sp>
        <p:sp>
          <p:nvSpPr>
            <p:cNvPr id="22" name="TextBox 21">
              <a:extLst>
                <a:ext uri="{FF2B5EF4-FFF2-40B4-BE49-F238E27FC236}">
                  <a16:creationId xmlns:a16="http://schemas.microsoft.com/office/drawing/2014/main" id="{7D55DB32-BFE1-2C4F-AE8B-179322DF89BA}"/>
                </a:ext>
              </a:extLst>
            </p:cNvPr>
            <p:cNvSpPr txBox="1"/>
            <p:nvPr/>
          </p:nvSpPr>
          <p:spPr>
            <a:xfrm>
              <a:off x="7145879" y="6508742"/>
              <a:ext cx="772969" cy="261610"/>
            </a:xfrm>
            <a:prstGeom prst="rect">
              <a:avLst/>
            </a:prstGeom>
            <a:noFill/>
          </p:spPr>
          <p:txBody>
            <a:bodyPr wrap="none" rtlCol="0" anchor="ctr">
              <a:spAutoFit/>
            </a:bodyPr>
            <a:lstStyle/>
            <a:p>
              <a:r>
                <a:rPr lang="en-US" sz="1100" dirty="0">
                  <a:latin typeface="Avenir Book" panose="02000503020000020003" pitchFamily="2" charset="0"/>
                  <a:ea typeface="Helvetica Neue UltraLight" panose="02000206000000020004" pitchFamily="2" charset="0"/>
                  <a:cs typeface="Helvetica Neue" panose="02000503000000020004" pitchFamily="2" charset="0"/>
                </a:rPr>
                <a:t>Valuation</a:t>
              </a:r>
            </a:p>
          </p:txBody>
        </p:sp>
        <p:sp>
          <p:nvSpPr>
            <p:cNvPr id="23" name="TextBox 22">
              <a:extLst>
                <a:ext uri="{FF2B5EF4-FFF2-40B4-BE49-F238E27FC236}">
                  <a16:creationId xmlns:a16="http://schemas.microsoft.com/office/drawing/2014/main" id="{F4D6D552-8891-E64C-9E48-7E8972CE90DF}"/>
                </a:ext>
              </a:extLst>
            </p:cNvPr>
            <p:cNvSpPr txBox="1"/>
            <p:nvPr/>
          </p:nvSpPr>
          <p:spPr>
            <a:xfrm>
              <a:off x="9116167" y="6508742"/>
              <a:ext cx="938077" cy="261610"/>
            </a:xfrm>
            <a:prstGeom prst="rect">
              <a:avLst/>
            </a:prstGeom>
            <a:noFill/>
          </p:spPr>
          <p:txBody>
            <a:bodyPr wrap="none" rtlCol="0" anchor="ctr">
              <a:spAutoFit/>
            </a:bodyPr>
            <a:lstStyle/>
            <a:p>
              <a:r>
                <a:rPr lang="en-US" sz="1100" dirty="0">
                  <a:latin typeface="Avenir Book" panose="02000503020000020003" pitchFamily="2" charset="0"/>
                  <a:ea typeface="Helvetica Neue UltraLight" panose="02000206000000020004" pitchFamily="2" charset="0"/>
                  <a:cs typeface="Helvetica Neue" panose="02000503000000020004" pitchFamily="2" charset="0"/>
                </a:rPr>
                <a:t>Pre-Mortem</a:t>
              </a:r>
            </a:p>
          </p:txBody>
        </p:sp>
      </p:grpSp>
      <p:pic>
        <p:nvPicPr>
          <p:cNvPr id="24" name="Picture 2" descr="Upstart Personal Loans Review for 2021 | LendEDU">
            <a:extLst>
              <a:ext uri="{FF2B5EF4-FFF2-40B4-BE49-F238E27FC236}">
                <a16:creationId xmlns:a16="http://schemas.microsoft.com/office/drawing/2014/main" id="{9E2B08A2-8A11-3C44-ABB1-BDC658D510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985" y="6402281"/>
            <a:ext cx="1729563" cy="354020"/>
          </a:xfrm>
          <a:prstGeom prst="rect">
            <a:avLst/>
          </a:prstGeom>
          <a:noFill/>
          <a:extLst>
            <a:ext uri="{909E8E84-426E-40DD-AFC4-6F175D3DCCD1}">
              <a14:hiddenFill xmlns:a14="http://schemas.microsoft.com/office/drawing/2010/main">
                <a:solidFill>
                  <a:srgbClr val="FFFFFF"/>
                </a:solidFill>
              </a14:hiddenFill>
            </a:ext>
          </a:extLst>
        </p:spPr>
      </p:pic>
      <p:sp>
        <p:nvSpPr>
          <p:cNvPr id="30" name="AutoShape 2">
            <a:extLst>
              <a:ext uri="{FF2B5EF4-FFF2-40B4-BE49-F238E27FC236}">
                <a16:creationId xmlns:a16="http://schemas.microsoft.com/office/drawing/2014/main" id="{8729580C-39BC-2C45-9E83-B478D77FE0B7}"/>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aphicFrame>
        <p:nvGraphicFramePr>
          <p:cNvPr id="49" name="Chart 48">
            <a:extLst>
              <a:ext uri="{FF2B5EF4-FFF2-40B4-BE49-F238E27FC236}">
                <a16:creationId xmlns:a16="http://schemas.microsoft.com/office/drawing/2014/main" id="{C42F3434-C915-474A-8D00-B003CEE1DE92}"/>
              </a:ext>
            </a:extLst>
          </p:cNvPr>
          <p:cNvGraphicFramePr/>
          <p:nvPr>
            <p:extLst>
              <p:ext uri="{D42A27DB-BD31-4B8C-83A1-F6EECF244321}">
                <p14:modId xmlns:p14="http://schemas.microsoft.com/office/powerpoint/2010/main" val="3059967238"/>
              </p:ext>
            </p:extLst>
          </p:nvPr>
        </p:nvGraphicFramePr>
        <p:xfrm>
          <a:off x="8480282" y="1852972"/>
          <a:ext cx="3711718" cy="2054812"/>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3" name="Chart 2">
            <a:extLst>
              <a:ext uri="{FF2B5EF4-FFF2-40B4-BE49-F238E27FC236}">
                <a16:creationId xmlns:a16="http://schemas.microsoft.com/office/drawing/2014/main" id="{4246F5D2-ECEF-9A44-BC96-7AF9A032D52C}"/>
              </a:ext>
            </a:extLst>
          </p:cNvPr>
          <p:cNvGraphicFramePr/>
          <p:nvPr>
            <p:extLst>
              <p:ext uri="{D42A27DB-BD31-4B8C-83A1-F6EECF244321}">
                <p14:modId xmlns:p14="http://schemas.microsoft.com/office/powerpoint/2010/main" val="364514212"/>
              </p:ext>
            </p:extLst>
          </p:nvPr>
        </p:nvGraphicFramePr>
        <p:xfrm>
          <a:off x="8079672" y="4318850"/>
          <a:ext cx="4760463" cy="2337688"/>
        </p:xfrm>
        <a:graphic>
          <a:graphicData uri="http://schemas.openxmlformats.org/drawingml/2006/chart">
            <c:chart xmlns:c="http://schemas.openxmlformats.org/drawingml/2006/chart" xmlns:r="http://schemas.openxmlformats.org/officeDocument/2006/relationships" r:id="rId5"/>
          </a:graphicData>
        </a:graphic>
      </p:graphicFrame>
      <p:grpSp>
        <p:nvGrpSpPr>
          <p:cNvPr id="10" name="Group 9">
            <a:extLst>
              <a:ext uri="{FF2B5EF4-FFF2-40B4-BE49-F238E27FC236}">
                <a16:creationId xmlns:a16="http://schemas.microsoft.com/office/drawing/2014/main" id="{8E8B8E6C-793A-1243-9D05-000EC4441DDD}"/>
              </a:ext>
            </a:extLst>
          </p:cNvPr>
          <p:cNvGrpSpPr/>
          <p:nvPr/>
        </p:nvGrpSpPr>
        <p:grpSpPr>
          <a:xfrm>
            <a:off x="1209795" y="4951577"/>
            <a:ext cx="5090110" cy="1006934"/>
            <a:chOff x="745454" y="5070447"/>
            <a:chExt cx="4947299" cy="958304"/>
          </a:xfrm>
        </p:grpSpPr>
        <p:pic>
          <p:nvPicPr>
            <p:cNvPr id="27" name="Picture 26" descr="Logo, company name&#10;&#10;Description automatically generated">
              <a:extLst>
                <a:ext uri="{FF2B5EF4-FFF2-40B4-BE49-F238E27FC236}">
                  <a16:creationId xmlns:a16="http://schemas.microsoft.com/office/drawing/2014/main" id="{1B21D2DD-6878-C741-BDA6-AB36074864DB}"/>
                </a:ext>
              </a:extLst>
            </p:cNvPr>
            <p:cNvPicPr>
              <a:picLocks noChangeAspect="1"/>
            </p:cNvPicPr>
            <p:nvPr/>
          </p:nvPicPr>
          <p:blipFill rotWithShape="1">
            <a:blip r:embed="rId6"/>
            <a:srcRect t="19072" b="26044"/>
            <a:stretch/>
          </p:blipFill>
          <p:spPr>
            <a:xfrm>
              <a:off x="3482623" y="5501856"/>
              <a:ext cx="1684234" cy="526895"/>
            </a:xfrm>
            <a:prstGeom prst="rect">
              <a:avLst/>
            </a:prstGeom>
          </p:spPr>
        </p:pic>
        <p:pic>
          <p:nvPicPr>
            <p:cNvPr id="28" name="Graphic 27">
              <a:extLst>
                <a:ext uri="{FF2B5EF4-FFF2-40B4-BE49-F238E27FC236}">
                  <a16:creationId xmlns:a16="http://schemas.microsoft.com/office/drawing/2014/main" id="{782FA16B-3714-D54F-9BBA-EE867FFE9A9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45454" y="5591132"/>
              <a:ext cx="1231818" cy="437619"/>
            </a:xfrm>
            <a:prstGeom prst="rect">
              <a:avLst/>
            </a:prstGeom>
          </p:spPr>
        </p:pic>
        <p:pic>
          <p:nvPicPr>
            <p:cNvPr id="29" name="Picture 28" descr="Logo, company name&#10;&#10;Description automatically generated">
              <a:extLst>
                <a:ext uri="{FF2B5EF4-FFF2-40B4-BE49-F238E27FC236}">
                  <a16:creationId xmlns:a16="http://schemas.microsoft.com/office/drawing/2014/main" id="{F77041C0-CBBF-2249-9980-54C702B8359E}"/>
                </a:ext>
              </a:extLst>
            </p:cNvPr>
            <p:cNvPicPr>
              <a:picLocks noChangeAspect="1"/>
            </p:cNvPicPr>
            <p:nvPr/>
          </p:nvPicPr>
          <p:blipFill rotWithShape="1">
            <a:blip r:embed="rId9"/>
            <a:srcRect l="13993" t="34461" r="16284" b="32911"/>
            <a:stretch/>
          </p:blipFill>
          <p:spPr>
            <a:xfrm>
              <a:off x="2417484" y="5115046"/>
              <a:ext cx="1311222" cy="429742"/>
            </a:xfrm>
            <a:prstGeom prst="rect">
              <a:avLst/>
            </a:prstGeom>
          </p:spPr>
        </p:pic>
        <p:pic>
          <p:nvPicPr>
            <p:cNvPr id="32" name="Picture 31" descr="Logo, icon&#10;&#10;Description automatically generated">
              <a:extLst>
                <a:ext uri="{FF2B5EF4-FFF2-40B4-BE49-F238E27FC236}">
                  <a16:creationId xmlns:a16="http://schemas.microsoft.com/office/drawing/2014/main" id="{FF139744-21BC-2C4D-9479-87DB4D822258}"/>
                </a:ext>
              </a:extLst>
            </p:cNvPr>
            <p:cNvPicPr>
              <a:picLocks noChangeAspect="1"/>
            </p:cNvPicPr>
            <p:nvPr/>
          </p:nvPicPr>
          <p:blipFill>
            <a:blip r:embed="rId10"/>
            <a:stretch>
              <a:fillRect/>
            </a:stretch>
          </p:blipFill>
          <p:spPr>
            <a:xfrm>
              <a:off x="1324324" y="5114463"/>
              <a:ext cx="987245" cy="429742"/>
            </a:xfrm>
            <a:prstGeom prst="rect">
              <a:avLst/>
            </a:prstGeom>
          </p:spPr>
        </p:pic>
        <p:pic>
          <p:nvPicPr>
            <p:cNvPr id="33" name="Picture 32" descr="Logo, company name&#10;&#10;Description automatically generated">
              <a:extLst>
                <a:ext uri="{FF2B5EF4-FFF2-40B4-BE49-F238E27FC236}">
                  <a16:creationId xmlns:a16="http://schemas.microsoft.com/office/drawing/2014/main" id="{6615DD9F-68D4-E942-AAF4-52024C7A75D4}"/>
                </a:ext>
              </a:extLst>
            </p:cNvPr>
            <p:cNvPicPr>
              <a:picLocks noChangeAspect="1"/>
            </p:cNvPicPr>
            <p:nvPr/>
          </p:nvPicPr>
          <p:blipFill rotWithShape="1">
            <a:blip r:embed="rId11"/>
            <a:srcRect l="8399" t="31060" r="8170" b="34358"/>
            <a:stretch/>
          </p:blipFill>
          <p:spPr>
            <a:xfrm>
              <a:off x="3831864" y="5070447"/>
              <a:ext cx="1860889" cy="429743"/>
            </a:xfrm>
            <a:prstGeom prst="rect">
              <a:avLst/>
            </a:prstGeom>
          </p:spPr>
        </p:pic>
        <p:pic>
          <p:nvPicPr>
            <p:cNvPr id="34" name="Picture 33" descr="Logo, company name&#10;&#10;Description automatically generated">
              <a:extLst>
                <a:ext uri="{FF2B5EF4-FFF2-40B4-BE49-F238E27FC236}">
                  <a16:creationId xmlns:a16="http://schemas.microsoft.com/office/drawing/2014/main" id="{9FADD8F9-36CC-6E40-9805-D3662E56E57C}"/>
                </a:ext>
              </a:extLst>
            </p:cNvPr>
            <p:cNvPicPr>
              <a:picLocks noChangeAspect="1"/>
            </p:cNvPicPr>
            <p:nvPr/>
          </p:nvPicPr>
          <p:blipFill>
            <a:blip r:embed="rId12"/>
            <a:stretch>
              <a:fillRect/>
            </a:stretch>
          </p:blipFill>
          <p:spPr>
            <a:xfrm>
              <a:off x="2138589" y="5579802"/>
              <a:ext cx="1231819" cy="409488"/>
            </a:xfrm>
            <a:prstGeom prst="rect">
              <a:avLst/>
            </a:prstGeom>
          </p:spPr>
        </p:pic>
      </p:grpSp>
      <p:pic>
        <p:nvPicPr>
          <p:cNvPr id="38" name="Picture 37" descr="Chart, line chart&#10;&#10;Description automatically generated">
            <a:extLst>
              <a:ext uri="{FF2B5EF4-FFF2-40B4-BE49-F238E27FC236}">
                <a16:creationId xmlns:a16="http://schemas.microsoft.com/office/drawing/2014/main" id="{CFC3C958-34FA-FA4F-A3A0-B6B7ACBAF71D}"/>
              </a:ext>
            </a:extLst>
          </p:cNvPr>
          <p:cNvPicPr>
            <a:picLocks noChangeAspect="1"/>
          </p:cNvPicPr>
          <p:nvPr/>
        </p:nvPicPr>
        <p:blipFill>
          <a:blip r:embed="rId13"/>
          <a:stretch>
            <a:fillRect/>
          </a:stretch>
        </p:blipFill>
        <p:spPr>
          <a:xfrm>
            <a:off x="6819412" y="4451989"/>
            <a:ext cx="2039116" cy="1877602"/>
          </a:xfrm>
          <a:prstGeom prst="rect">
            <a:avLst/>
          </a:prstGeom>
        </p:spPr>
      </p:pic>
    </p:spTree>
    <p:extLst>
      <p:ext uri="{BB962C8B-B14F-4D97-AF65-F5344CB8AC3E}">
        <p14:creationId xmlns:p14="http://schemas.microsoft.com/office/powerpoint/2010/main" val="4900169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4A3B07-7902-DA45-923E-5D2E243BB465}"/>
              </a:ext>
            </a:extLst>
          </p:cNvPr>
          <p:cNvSpPr>
            <a:spLocks noGrp="1"/>
          </p:cNvSpPr>
          <p:nvPr>
            <p:ph type="title"/>
          </p:nvPr>
        </p:nvSpPr>
        <p:spPr>
          <a:xfrm>
            <a:off x="608868" y="310804"/>
            <a:ext cx="10515600" cy="644071"/>
          </a:xfrm>
        </p:spPr>
        <p:txBody>
          <a:bodyPr>
            <a:normAutofit/>
          </a:bodyPr>
          <a:lstStyle/>
          <a:p>
            <a:r>
              <a:rPr lang="en-US" sz="3200" dirty="0">
                <a:latin typeface="Avenir Book" panose="02000503020000020003" pitchFamily="2" charset="0"/>
              </a:rPr>
              <a:t>Investment Overview – Short $FIVE</a:t>
            </a:r>
          </a:p>
        </p:txBody>
      </p:sp>
      <p:grpSp>
        <p:nvGrpSpPr>
          <p:cNvPr id="36" name="Group 35">
            <a:extLst>
              <a:ext uri="{FF2B5EF4-FFF2-40B4-BE49-F238E27FC236}">
                <a16:creationId xmlns:a16="http://schemas.microsoft.com/office/drawing/2014/main" id="{6EE337A0-CBDF-6F40-A407-A31FD1112D18}"/>
              </a:ext>
            </a:extLst>
          </p:cNvPr>
          <p:cNvGrpSpPr/>
          <p:nvPr/>
        </p:nvGrpSpPr>
        <p:grpSpPr>
          <a:xfrm>
            <a:off x="230291" y="1361394"/>
            <a:ext cx="3796277" cy="2251108"/>
            <a:chOff x="612321" y="1592457"/>
            <a:chExt cx="3796277" cy="2251108"/>
          </a:xfrm>
        </p:grpSpPr>
        <p:grpSp>
          <p:nvGrpSpPr>
            <p:cNvPr id="7" name="Group 6">
              <a:extLst>
                <a:ext uri="{FF2B5EF4-FFF2-40B4-BE49-F238E27FC236}">
                  <a16:creationId xmlns:a16="http://schemas.microsoft.com/office/drawing/2014/main" id="{8D92CD13-2395-B647-9A95-B399D03919DA}"/>
                </a:ext>
              </a:extLst>
            </p:cNvPr>
            <p:cNvGrpSpPr/>
            <p:nvPr/>
          </p:nvGrpSpPr>
          <p:grpSpPr>
            <a:xfrm>
              <a:off x="838200" y="1735140"/>
              <a:ext cx="3570398" cy="2108425"/>
              <a:chOff x="838200" y="1894114"/>
              <a:chExt cx="3374571" cy="1524000"/>
            </a:xfrm>
          </p:grpSpPr>
          <p:sp>
            <p:nvSpPr>
              <p:cNvPr id="6" name="Rectangle 5">
                <a:extLst>
                  <a:ext uri="{FF2B5EF4-FFF2-40B4-BE49-F238E27FC236}">
                    <a16:creationId xmlns:a16="http://schemas.microsoft.com/office/drawing/2014/main" id="{A86BEFDF-3D36-8441-B2DC-2A797D419D95}"/>
                  </a:ext>
                </a:extLst>
              </p:cNvPr>
              <p:cNvSpPr/>
              <p:nvPr/>
            </p:nvSpPr>
            <p:spPr>
              <a:xfrm>
                <a:off x="990600" y="2046514"/>
                <a:ext cx="3222171" cy="137160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3C570674-A9BD-604C-9F8A-A7019EAB3869}"/>
                  </a:ext>
                </a:extLst>
              </p:cNvPr>
              <p:cNvSpPr/>
              <p:nvPr/>
            </p:nvSpPr>
            <p:spPr>
              <a:xfrm>
                <a:off x="838200" y="1894114"/>
                <a:ext cx="3222171" cy="1371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15" name="Picture 14">
              <a:extLst>
                <a:ext uri="{FF2B5EF4-FFF2-40B4-BE49-F238E27FC236}">
                  <a16:creationId xmlns:a16="http://schemas.microsoft.com/office/drawing/2014/main" id="{D6552A9D-4887-0B4D-9C05-2CAAD112799C}"/>
                </a:ext>
              </a:extLst>
            </p:cNvPr>
            <p:cNvPicPr>
              <a:picLocks noChangeAspect="1"/>
            </p:cNvPicPr>
            <p:nvPr/>
          </p:nvPicPr>
          <p:blipFill>
            <a:blip r:embed="rId2"/>
            <a:stretch>
              <a:fillRect/>
            </a:stretch>
          </p:blipFill>
          <p:spPr>
            <a:xfrm>
              <a:off x="612321" y="1592457"/>
              <a:ext cx="451757" cy="451757"/>
            </a:xfrm>
            <a:prstGeom prst="rect">
              <a:avLst/>
            </a:prstGeom>
          </p:spPr>
        </p:pic>
        <p:sp>
          <p:nvSpPr>
            <p:cNvPr id="18" name="TextBox 17">
              <a:extLst>
                <a:ext uri="{FF2B5EF4-FFF2-40B4-BE49-F238E27FC236}">
                  <a16:creationId xmlns:a16="http://schemas.microsoft.com/office/drawing/2014/main" id="{E6997AD5-3967-7B40-AC75-92004A37705C}"/>
                </a:ext>
              </a:extLst>
            </p:cNvPr>
            <p:cNvSpPr txBox="1"/>
            <p:nvPr/>
          </p:nvSpPr>
          <p:spPr>
            <a:xfrm>
              <a:off x="1067011" y="2289308"/>
              <a:ext cx="3086066" cy="923330"/>
            </a:xfrm>
            <a:prstGeom prst="rect">
              <a:avLst/>
            </a:prstGeom>
            <a:noFill/>
          </p:spPr>
          <p:txBody>
            <a:bodyPr wrap="square" rtlCol="0">
              <a:spAutoFit/>
            </a:bodyPr>
            <a:lstStyle/>
            <a:p>
              <a:pPr algn="ctr"/>
              <a:r>
                <a:rPr lang="en-US" dirty="0">
                  <a:latin typeface="Avenir Book" panose="02000503020000020003" pitchFamily="2" charset="0"/>
                </a:rPr>
                <a:t>FIVE relies too heavily on neighboring stores to drive foot traffic to FIVE locations.</a:t>
              </a:r>
            </a:p>
          </p:txBody>
        </p:sp>
      </p:grpSp>
      <p:grpSp>
        <p:nvGrpSpPr>
          <p:cNvPr id="37" name="Group 36">
            <a:extLst>
              <a:ext uri="{FF2B5EF4-FFF2-40B4-BE49-F238E27FC236}">
                <a16:creationId xmlns:a16="http://schemas.microsoft.com/office/drawing/2014/main" id="{5824CABA-29C5-4E4E-A163-D904198D16C2}"/>
              </a:ext>
            </a:extLst>
          </p:cNvPr>
          <p:cNvGrpSpPr/>
          <p:nvPr/>
        </p:nvGrpSpPr>
        <p:grpSpPr>
          <a:xfrm>
            <a:off x="4070180" y="1328608"/>
            <a:ext cx="3796277" cy="2316681"/>
            <a:chOff x="4454978" y="3783002"/>
            <a:chExt cx="3796277" cy="2316681"/>
          </a:xfrm>
        </p:grpSpPr>
        <p:grpSp>
          <p:nvGrpSpPr>
            <p:cNvPr id="9" name="Group 8">
              <a:extLst>
                <a:ext uri="{FF2B5EF4-FFF2-40B4-BE49-F238E27FC236}">
                  <a16:creationId xmlns:a16="http://schemas.microsoft.com/office/drawing/2014/main" id="{885002D2-400D-454F-B2E5-1904986715D8}"/>
                </a:ext>
              </a:extLst>
            </p:cNvPr>
            <p:cNvGrpSpPr/>
            <p:nvPr/>
          </p:nvGrpSpPr>
          <p:grpSpPr>
            <a:xfrm>
              <a:off x="4680857" y="3991258"/>
              <a:ext cx="3570398" cy="2108425"/>
              <a:chOff x="838200" y="1894114"/>
              <a:chExt cx="3374571" cy="1524000"/>
            </a:xfrm>
          </p:grpSpPr>
          <p:sp>
            <p:nvSpPr>
              <p:cNvPr id="10" name="Rectangle 9">
                <a:extLst>
                  <a:ext uri="{FF2B5EF4-FFF2-40B4-BE49-F238E27FC236}">
                    <a16:creationId xmlns:a16="http://schemas.microsoft.com/office/drawing/2014/main" id="{FA18DFAA-2078-F347-8706-DE6D29DC759E}"/>
                  </a:ext>
                </a:extLst>
              </p:cNvPr>
              <p:cNvSpPr/>
              <p:nvPr/>
            </p:nvSpPr>
            <p:spPr>
              <a:xfrm>
                <a:off x="990600" y="2046514"/>
                <a:ext cx="3222171" cy="137160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16BAC70-7283-BC46-A022-C8D960D4E7CE}"/>
                  </a:ext>
                </a:extLst>
              </p:cNvPr>
              <p:cNvSpPr/>
              <p:nvPr/>
            </p:nvSpPr>
            <p:spPr>
              <a:xfrm>
                <a:off x="838200" y="1894114"/>
                <a:ext cx="3222171" cy="1371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16" name="Picture 15">
              <a:extLst>
                <a:ext uri="{FF2B5EF4-FFF2-40B4-BE49-F238E27FC236}">
                  <a16:creationId xmlns:a16="http://schemas.microsoft.com/office/drawing/2014/main" id="{1C04BB3D-71AB-3B45-8366-F72319F54C1A}"/>
                </a:ext>
              </a:extLst>
            </p:cNvPr>
            <p:cNvPicPr>
              <a:picLocks noChangeAspect="1"/>
            </p:cNvPicPr>
            <p:nvPr/>
          </p:nvPicPr>
          <p:blipFill>
            <a:blip r:embed="rId2"/>
            <a:stretch>
              <a:fillRect/>
            </a:stretch>
          </p:blipFill>
          <p:spPr>
            <a:xfrm>
              <a:off x="4454978" y="3783002"/>
              <a:ext cx="451757" cy="451757"/>
            </a:xfrm>
            <a:prstGeom prst="rect">
              <a:avLst/>
            </a:prstGeom>
          </p:spPr>
        </p:pic>
        <p:sp>
          <p:nvSpPr>
            <p:cNvPr id="19" name="TextBox 18">
              <a:extLst>
                <a:ext uri="{FF2B5EF4-FFF2-40B4-BE49-F238E27FC236}">
                  <a16:creationId xmlns:a16="http://schemas.microsoft.com/office/drawing/2014/main" id="{2A368935-E48F-9840-8420-0C7C477E1090}"/>
                </a:ext>
              </a:extLst>
            </p:cNvPr>
            <p:cNvSpPr txBox="1"/>
            <p:nvPr/>
          </p:nvSpPr>
          <p:spPr>
            <a:xfrm>
              <a:off x="4906735" y="4468091"/>
              <a:ext cx="3086765" cy="1200329"/>
            </a:xfrm>
            <a:prstGeom prst="rect">
              <a:avLst/>
            </a:prstGeom>
            <a:noFill/>
          </p:spPr>
          <p:txBody>
            <a:bodyPr wrap="square" rtlCol="0">
              <a:spAutoFit/>
            </a:bodyPr>
            <a:lstStyle/>
            <a:p>
              <a:pPr algn="ctr"/>
              <a:r>
                <a:rPr lang="en-US" dirty="0">
                  <a:latin typeface="Avenir Book" panose="02000503020000020003" pitchFamily="2" charset="0"/>
                </a:rPr>
                <a:t>FIVE has no leverage and increasingly relies on store growth to maintain guidance.</a:t>
              </a:r>
            </a:p>
          </p:txBody>
        </p:sp>
      </p:grpSp>
      <p:sp>
        <p:nvSpPr>
          <p:cNvPr id="21" name="Title 1">
            <a:extLst>
              <a:ext uri="{FF2B5EF4-FFF2-40B4-BE49-F238E27FC236}">
                <a16:creationId xmlns:a16="http://schemas.microsoft.com/office/drawing/2014/main" id="{EF9B3AF4-66A2-7F41-8EA5-428ECEC20B6D}"/>
              </a:ext>
            </a:extLst>
          </p:cNvPr>
          <p:cNvSpPr txBox="1">
            <a:spLocks/>
          </p:cNvSpPr>
          <p:nvPr/>
        </p:nvSpPr>
        <p:spPr>
          <a:xfrm>
            <a:off x="613680" y="653452"/>
            <a:ext cx="10515600" cy="64407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dirty="0">
                <a:latin typeface="Avenir Book" panose="02000503020000020003" pitchFamily="2" charset="0"/>
              </a:rPr>
              <a:t>FIVE has fundamental flaws in its business that will lead to growth deceleration</a:t>
            </a:r>
          </a:p>
        </p:txBody>
      </p:sp>
      <p:sp>
        <p:nvSpPr>
          <p:cNvPr id="22" name="Slide Number Placeholder 21">
            <a:extLst>
              <a:ext uri="{FF2B5EF4-FFF2-40B4-BE49-F238E27FC236}">
                <a16:creationId xmlns:a16="http://schemas.microsoft.com/office/drawing/2014/main" id="{2B4263CF-1DB2-0644-90AC-07A02F124452}"/>
              </a:ext>
            </a:extLst>
          </p:cNvPr>
          <p:cNvSpPr>
            <a:spLocks noGrp="1"/>
          </p:cNvSpPr>
          <p:nvPr>
            <p:ph type="sldNum" sz="quarter" idx="12"/>
          </p:nvPr>
        </p:nvSpPr>
        <p:spPr/>
        <p:txBody>
          <a:bodyPr/>
          <a:lstStyle/>
          <a:p>
            <a:fld id="{C8C019A0-62CB-6D44-B51B-64E3F3600736}" type="slidenum">
              <a:rPr lang="en-US" smtClean="0"/>
              <a:t>3</a:t>
            </a:fld>
            <a:endParaRPr lang="en-US" dirty="0"/>
          </a:p>
        </p:txBody>
      </p:sp>
      <p:grpSp>
        <p:nvGrpSpPr>
          <p:cNvPr id="23" name="Group 22">
            <a:extLst>
              <a:ext uri="{FF2B5EF4-FFF2-40B4-BE49-F238E27FC236}">
                <a16:creationId xmlns:a16="http://schemas.microsoft.com/office/drawing/2014/main" id="{293B2A53-15FA-5747-A1C4-DBBE6C13600B}"/>
              </a:ext>
            </a:extLst>
          </p:cNvPr>
          <p:cNvGrpSpPr/>
          <p:nvPr/>
        </p:nvGrpSpPr>
        <p:grpSpPr>
          <a:xfrm>
            <a:off x="3103757" y="6301996"/>
            <a:ext cx="6950487" cy="468356"/>
            <a:chOff x="3103757" y="6301996"/>
            <a:chExt cx="6950487" cy="468356"/>
          </a:xfrm>
        </p:grpSpPr>
        <p:sp>
          <p:nvSpPr>
            <p:cNvPr id="24" name="Oval 23">
              <a:extLst>
                <a:ext uri="{FF2B5EF4-FFF2-40B4-BE49-F238E27FC236}">
                  <a16:creationId xmlns:a16="http://schemas.microsoft.com/office/drawing/2014/main" id="{C2F5C65E-D511-C94D-8A26-BF927127C78F}"/>
                </a:ext>
              </a:extLst>
            </p:cNvPr>
            <p:cNvSpPr>
              <a:spLocks noChangeAspect="1"/>
            </p:cNvSpPr>
            <p:nvPr/>
          </p:nvSpPr>
          <p:spPr>
            <a:xfrm>
              <a:off x="3308887" y="6322081"/>
              <a:ext cx="146304" cy="146304"/>
            </a:xfrm>
            <a:prstGeom prst="ellipse">
              <a:avLst/>
            </a:prstGeom>
            <a:noFill/>
            <a:ln>
              <a:solidFill>
                <a:srgbClr val="0558F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5" name="Oval 24">
              <a:extLst>
                <a:ext uri="{FF2B5EF4-FFF2-40B4-BE49-F238E27FC236}">
                  <a16:creationId xmlns:a16="http://schemas.microsoft.com/office/drawing/2014/main" id="{66CB8294-FF19-1F4E-B725-121470D1E02F}"/>
                </a:ext>
              </a:extLst>
            </p:cNvPr>
            <p:cNvSpPr>
              <a:spLocks noChangeAspect="1"/>
            </p:cNvSpPr>
            <p:nvPr/>
          </p:nvSpPr>
          <p:spPr>
            <a:xfrm>
              <a:off x="5388871" y="6322081"/>
              <a:ext cx="146304" cy="146304"/>
            </a:xfrm>
            <a:prstGeom prst="ellipse">
              <a:avLst/>
            </a:prstGeom>
            <a:solidFill>
              <a:srgbClr val="0458F9"/>
            </a:solidFill>
            <a:ln w="19050">
              <a:solidFill>
                <a:srgbClr val="0558F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6" name="Oval 25">
              <a:extLst>
                <a:ext uri="{FF2B5EF4-FFF2-40B4-BE49-F238E27FC236}">
                  <a16:creationId xmlns:a16="http://schemas.microsoft.com/office/drawing/2014/main" id="{211BB3F8-CBA2-B34A-8C7E-EFB29660CE1A}"/>
                </a:ext>
              </a:extLst>
            </p:cNvPr>
            <p:cNvSpPr>
              <a:spLocks noChangeAspect="1"/>
            </p:cNvSpPr>
            <p:nvPr/>
          </p:nvSpPr>
          <p:spPr>
            <a:xfrm>
              <a:off x="7468855" y="6308919"/>
              <a:ext cx="146304" cy="146304"/>
            </a:xfrm>
            <a:prstGeom prst="ellipse">
              <a:avLst/>
            </a:prstGeom>
            <a:noFill/>
            <a:ln w="19050">
              <a:solidFill>
                <a:srgbClr val="0558F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7" name="Oval 26">
              <a:extLst>
                <a:ext uri="{FF2B5EF4-FFF2-40B4-BE49-F238E27FC236}">
                  <a16:creationId xmlns:a16="http://schemas.microsoft.com/office/drawing/2014/main" id="{0073980C-4838-EE40-82ED-6006F9D7DA72}"/>
                </a:ext>
              </a:extLst>
            </p:cNvPr>
            <p:cNvSpPr>
              <a:spLocks noChangeAspect="1"/>
            </p:cNvSpPr>
            <p:nvPr/>
          </p:nvSpPr>
          <p:spPr>
            <a:xfrm>
              <a:off x="9548839" y="6301996"/>
              <a:ext cx="146304" cy="146304"/>
            </a:xfrm>
            <a:prstGeom prst="ellipse">
              <a:avLst/>
            </a:prstGeom>
            <a:noFill/>
            <a:ln w="19050">
              <a:solidFill>
                <a:srgbClr val="0558F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Helvetica Neue" panose="02000503000000020004" pitchFamily="2" charset="0"/>
                <a:ea typeface="Helvetica Neue" panose="02000503000000020004" pitchFamily="2" charset="0"/>
                <a:cs typeface="Helvetica Neue" panose="02000503000000020004" pitchFamily="2" charset="0"/>
              </a:endParaRPr>
            </a:p>
          </p:txBody>
        </p:sp>
        <p:cxnSp>
          <p:nvCxnSpPr>
            <p:cNvPr id="28" name="Straight Connector 27">
              <a:extLst>
                <a:ext uri="{FF2B5EF4-FFF2-40B4-BE49-F238E27FC236}">
                  <a16:creationId xmlns:a16="http://schemas.microsoft.com/office/drawing/2014/main" id="{7DEE0C21-60C6-CF41-A521-8B9977C29249}"/>
                </a:ext>
              </a:extLst>
            </p:cNvPr>
            <p:cNvCxnSpPr>
              <a:cxnSpLocks/>
            </p:cNvCxnSpPr>
            <p:nvPr/>
          </p:nvCxnSpPr>
          <p:spPr>
            <a:xfrm>
              <a:off x="3455191" y="6391096"/>
              <a:ext cx="1933680" cy="0"/>
            </a:xfrm>
            <a:prstGeom prst="line">
              <a:avLst/>
            </a:prstGeom>
            <a:ln w="25400">
              <a:solidFill>
                <a:srgbClr val="0558F9"/>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8F30A6D5-76B0-5544-AA45-1C7C0208C63F}"/>
                </a:ext>
              </a:extLst>
            </p:cNvPr>
            <p:cNvCxnSpPr>
              <a:cxnSpLocks/>
            </p:cNvCxnSpPr>
            <p:nvPr/>
          </p:nvCxnSpPr>
          <p:spPr>
            <a:xfrm>
              <a:off x="5535175" y="6391096"/>
              <a:ext cx="1940136" cy="0"/>
            </a:xfrm>
            <a:prstGeom prst="line">
              <a:avLst/>
            </a:prstGeom>
            <a:ln w="25400">
              <a:solidFill>
                <a:srgbClr val="0558F9"/>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4254DE92-25AA-5A44-AA2D-410416EF1503}"/>
                </a:ext>
              </a:extLst>
            </p:cNvPr>
            <p:cNvCxnSpPr>
              <a:cxnSpLocks/>
            </p:cNvCxnSpPr>
            <p:nvPr/>
          </p:nvCxnSpPr>
          <p:spPr>
            <a:xfrm>
              <a:off x="7608703" y="6391096"/>
              <a:ext cx="1940136" cy="0"/>
            </a:xfrm>
            <a:prstGeom prst="line">
              <a:avLst/>
            </a:prstGeom>
            <a:ln w="25400">
              <a:solidFill>
                <a:srgbClr val="0558F9"/>
              </a:solidFill>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11141747-DB2C-EB40-B312-BD9676F1DD5D}"/>
                </a:ext>
              </a:extLst>
            </p:cNvPr>
            <p:cNvSpPr txBox="1"/>
            <p:nvPr/>
          </p:nvSpPr>
          <p:spPr>
            <a:xfrm>
              <a:off x="3103757" y="6508742"/>
              <a:ext cx="776175" cy="261610"/>
            </a:xfrm>
            <a:prstGeom prst="rect">
              <a:avLst/>
            </a:prstGeom>
            <a:noFill/>
          </p:spPr>
          <p:txBody>
            <a:bodyPr wrap="none" rtlCol="0" anchor="ctr">
              <a:spAutoFit/>
            </a:bodyPr>
            <a:lstStyle/>
            <a:p>
              <a:r>
                <a:rPr lang="en-US" sz="1100" dirty="0">
                  <a:latin typeface="Avenir Book" panose="02000503020000020003" pitchFamily="2" charset="0"/>
                  <a:ea typeface="Helvetica Neue" panose="02000503000000020004" pitchFamily="2" charset="0"/>
                  <a:cs typeface="Helvetica Neue" panose="02000503000000020004" pitchFamily="2" charset="0"/>
                </a:rPr>
                <a:t>Overview</a:t>
              </a:r>
            </a:p>
          </p:txBody>
        </p:sp>
        <p:sp>
          <p:nvSpPr>
            <p:cNvPr id="32" name="TextBox 31">
              <a:extLst>
                <a:ext uri="{FF2B5EF4-FFF2-40B4-BE49-F238E27FC236}">
                  <a16:creationId xmlns:a16="http://schemas.microsoft.com/office/drawing/2014/main" id="{F6054116-D657-8946-8FF4-6B212B77452B}"/>
                </a:ext>
              </a:extLst>
            </p:cNvPr>
            <p:cNvSpPr txBox="1"/>
            <p:nvPr/>
          </p:nvSpPr>
          <p:spPr>
            <a:xfrm>
              <a:off x="5139425" y="6508742"/>
              <a:ext cx="620683" cy="261610"/>
            </a:xfrm>
            <a:prstGeom prst="rect">
              <a:avLst/>
            </a:prstGeom>
            <a:noFill/>
          </p:spPr>
          <p:txBody>
            <a:bodyPr wrap="none" rtlCol="0" anchor="ctr">
              <a:spAutoFit/>
            </a:bodyPr>
            <a:lstStyle/>
            <a:p>
              <a:r>
                <a:rPr lang="en-US" sz="1100" dirty="0">
                  <a:latin typeface="Avenir Book" panose="02000503020000020003" pitchFamily="2" charset="0"/>
                  <a:ea typeface="Helvetica Neue UltraLight" panose="02000206000000020004" pitchFamily="2" charset="0"/>
                  <a:cs typeface="Helvetica Neue" panose="02000503000000020004" pitchFamily="2" charset="0"/>
                </a:rPr>
                <a:t>Theses</a:t>
              </a:r>
            </a:p>
          </p:txBody>
        </p:sp>
        <p:sp>
          <p:nvSpPr>
            <p:cNvPr id="33" name="TextBox 32">
              <a:extLst>
                <a:ext uri="{FF2B5EF4-FFF2-40B4-BE49-F238E27FC236}">
                  <a16:creationId xmlns:a16="http://schemas.microsoft.com/office/drawing/2014/main" id="{614AF0EE-F057-1B45-A214-8EB48D56F5C9}"/>
                </a:ext>
              </a:extLst>
            </p:cNvPr>
            <p:cNvSpPr txBox="1"/>
            <p:nvPr/>
          </p:nvSpPr>
          <p:spPr>
            <a:xfrm>
              <a:off x="7145879" y="6508742"/>
              <a:ext cx="772969" cy="261610"/>
            </a:xfrm>
            <a:prstGeom prst="rect">
              <a:avLst/>
            </a:prstGeom>
            <a:noFill/>
          </p:spPr>
          <p:txBody>
            <a:bodyPr wrap="none" rtlCol="0" anchor="ctr">
              <a:spAutoFit/>
            </a:bodyPr>
            <a:lstStyle/>
            <a:p>
              <a:r>
                <a:rPr lang="en-US" sz="1100" dirty="0">
                  <a:latin typeface="Avenir Book" panose="02000503020000020003" pitchFamily="2" charset="0"/>
                  <a:ea typeface="Helvetica Neue UltraLight" panose="02000206000000020004" pitchFamily="2" charset="0"/>
                  <a:cs typeface="Helvetica Neue" panose="02000503000000020004" pitchFamily="2" charset="0"/>
                </a:rPr>
                <a:t>Valuation</a:t>
              </a:r>
            </a:p>
          </p:txBody>
        </p:sp>
        <p:sp>
          <p:nvSpPr>
            <p:cNvPr id="34" name="TextBox 33">
              <a:extLst>
                <a:ext uri="{FF2B5EF4-FFF2-40B4-BE49-F238E27FC236}">
                  <a16:creationId xmlns:a16="http://schemas.microsoft.com/office/drawing/2014/main" id="{E9482463-DCC8-5247-A3FA-53F480911FAA}"/>
                </a:ext>
              </a:extLst>
            </p:cNvPr>
            <p:cNvSpPr txBox="1"/>
            <p:nvPr/>
          </p:nvSpPr>
          <p:spPr>
            <a:xfrm>
              <a:off x="9116167" y="6508742"/>
              <a:ext cx="938077" cy="261610"/>
            </a:xfrm>
            <a:prstGeom prst="rect">
              <a:avLst/>
            </a:prstGeom>
            <a:noFill/>
          </p:spPr>
          <p:txBody>
            <a:bodyPr wrap="none" rtlCol="0" anchor="ctr">
              <a:spAutoFit/>
            </a:bodyPr>
            <a:lstStyle/>
            <a:p>
              <a:r>
                <a:rPr lang="en-US" sz="1100" dirty="0">
                  <a:latin typeface="Avenir Book" panose="02000503020000020003" pitchFamily="2" charset="0"/>
                  <a:ea typeface="Helvetica Neue UltraLight" panose="02000206000000020004" pitchFamily="2" charset="0"/>
                  <a:cs typeface="Helvetica Neue" panose="02000503000000020004" pitchFamily="2" charset="0"/>
                </a:rPr>
                <a:t>Pre-Mortem</a:t>
              </a:r>
            </a:p>
          </p:txBody>
        </p:sp>
      </p:grpSp>
      <p:pic>
        <p:nvPicPr>
          <p:cNvPr id="35" name="Picture 34">
            <a:extLst>
              <a:ext uri="{FF2B5EF4-FFF2-40B4-BE49-F238E27FC236}">
                <a16:creationId xmlns:a16="http://schemas.microsoft.com/office/drawing/2014/main" id="{0A7790BA-96FB-E44C-9267-19EE18A62DFE}"/>
              </a:ext>
            </a:extLst>
          </p:cNvPr>
          <p:cNvPicPr>
            <a:picLocks noChangeAspect="1"/>
          </p:cNvPicPr>
          <p:nvPr/>
        </p:nvPicPr>
        <p:blipFill>
          <a:blip r:embed="rId2">
            <a:alphaModFix/>
          </a:blip>
          <a:stretch>
            <a:fillRect/>
          </a:stretch>
        </p:blipFill>
        <p:spPr>
          <a:xfrm>
            <a:off x="-294" y="5299039"/>
            <a:ext cx="2184114" cy="2184114"/>
          </a:xfrm>
          <a:prstGeom prst="rect">
            <a:avLst/>
          </a:prstGeom>
        </p:spPr>
      </p:pic>
      <p:grpSp>
        <p:nvGrpSpPr>
          <p:cNvPr id="40" name="Group 39">
            <a:extLst>
              <a:ext uri="{FF2B5EF4-FFF2-40B4-BE49-F238E27FC236}">
                <a16:creationId xmlns:a16="http://schemas.microsoft.com/office/drawing/2014/main" id="{47481AED-B45B-4647-9977-D9D76DCBB9FE}"/>
              </a:ext>
            </a:extLst>
          </p:cNvPr>
          <p:cNvGrpSpPr/>
          <p:nvPr/>
        </p:nvGrpSpPr>
        <p:grpSpPr>
          <a:xfrm>
            <a:off x="8200583" y="1552260"/>
            <a:ext cx="3570398" cy="2108425"/>
            <a:chOff x="4680857" y="3991258"/>
            <a:chExt cx="3570398" cy="2108425"/>
          </a:xfrm>
        </p:grpSpPr>
        <p:grpSp>
          <p:nvGrpSpPr>
            <p:cNvPr id="41" name="Group 40">
              <a:extLst>
                <a:ext uri="{FF2B5EF4-FFF2-40B4-BE49-F238E27FC236}">
                  <a16:creationId xmlns:a16="http://schemas.microsoft.com/office/drawing/2014/main" id="{B328C10A-9407-F144-9096-D59E10B73DEC}"/>
                </a:ext>
              </a:extLst>
            </p:cNvPr>
            <p:cNvGrpSpPr/>
            <p:nvPr/>
          </p:nvGrpSpPr>
          <p:grpSpPr>
            <a:xfrm>
              <a:off x="4680857" y="3991258"/>
              <a:ext cx="3570398" cy="2108425"/>
              <a:chOff x="838200" y="1894114"/>
              <a:chExt cx="3374571" cy="1524000"/>
            </a:xfrm>
          </p:grpSpPr>
          <p:sp>
            <p:nvSpPr>
              <p:cNvPr id="44" name="Rectangle 43">
                <a:extLst>
                  <a:ext uri="{FF2B5EF4-FFF2-40B4-BE49-F238E27FC236}">
                    <a16:creationId xmlns:a16="http://schemas.microsoft.com/office/drawing/2014/main" id="{F1DE5B50-08F2-1B4C-B570-21C406325DF2}"/>
                  </a:ext>
                </a:extLst>
              </p:cNvPr>
              <p:cNvSpPr/>
              <p:nvPr/>
            </p:nvSpPr>
            <p:spPr>
              <a:xfrm>
                <a:off x="990600" y="2046514"/>
                <a:ext cx="3222171" cy="137160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C01D8DCD-1F05-2846-942E-51DB510ACE0B}"/>
                  </a:ext>
                </a:extLst>
              </p:cNvPr>
              <p:cNvSpPr/>
              <p:nvPr/>
            </p:nvSpPr>
            <p:spPr>
              <a:xfrm>
                <a:off x="838200" y="1894114"/>
                <a:ext cx="3222171" cy="1371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3" name="TextBox 42">
              <a:extLst>
                <a:ext uri="{FF2B5EF4-FFF2-40B4-BE49-F238E27FC236}">
                  <a16:creationId xmlns:a16="http://schemas.microsoft.com/office/drawing/2014/main" id="{8ABB1A3B-5627-2E43-B710-7327B2F56B65}"/>
                </a:ext>
              </a:extLst>
            </p:cNvPr>
            <p:cNvSpPr txBox="1"/>
            <p:nvPr/>
          </p:nvSpPr>
          <p:spPr>
            <a:xfrm>
              <a:off x="5026152" y="4616883"/>
              <a:ext cx="2889504" cy="646331"/>
            </a:xfrm>
            <a:prstGeom prst="rect">
              <a:avLst/>
            </a:prstGeom>
            <a:noFill/>
          </p:spPr>
          <p:txBody>
            <a:bodyPr wrap="square" rtlCol="0">
              <a:spAutoFit/>
            </a:bodyPr>
            <a:lstStyle/>
            <a:p>
              <a:pPr algn="ctr"/>
              <a:r>
                <a:rPr lang="en-US" dirty="0">
                  <a:latin typeface="Avenir Book" panose="02000503020000020003" pitchFamily="2" charset="0"/>
                </a:rPr>
                <a:t>FIVE relies on ”trends” to drive growth.</a:t>
              </a:r>
            </a:p>
          </p:txBody>
        </p:sp>
      </p:grpSp>
      <p:pic>
        <p:nvPicPr>
          <p:cNvPr id="17" name="Picture 16">
            <a:extLst>
              <a:ext uri="{FF2B5EF4-FFF2-40B4-BE49-F238E27FC236}">
                <a16:creationId xmlns:a16="http://schemas.microsoft.com/office/drawing/2014/main" id="{C80CA36D-AB37-E645-B5C2-0B1271724A8C}"/>
              </a:ext>
            </a:extLst>
          </p:cNvPr>
          <p:cNvPicPr>
            <a:picLocks noChangeAspect="1"/>
          </p:cNvPicPr>
          <p:nvPr/>
        </p:nvPicPr>
        <p:blipFill>
          <a:blip r:embed="rId2"/>
          <a:stretch>
            <a:fillRect/>
          </a:stretch>
        </p:blipFill>
        <p:spPr>
          <a:xfrm>
            <a:off x="7976411" y="1310985"/>
            <a:ext cx="451757" cy="451757"/>
          </a:xfrm>
          <a:prstGeom prst="rect">
            <a:avLst/>
          </a:prstGeom>
        </p:spPr>
      </p:pic>
      <p:sp>
        <p:nvSpPr>
          <p:cNvPr id="3" name="TextBox 2">
            <a:extLst>
              <a:ext uri="{FF2B5EF4-FFF2-40B4-BE49-F238E27FC236}">
                <a16:creationId xmlns:a16="http://schemas.microsoft.com/office/drawing/2014/main" id="{A7AA4241-7432-294E-9076-248DBEFA0A2E}"/>
              </a:ext>
            </a:extLst>
          </p:cNvPr>
          <p:cNvSpPr txBox="1"/>
          <p:nvPr/>
        </p:nvSpPr>
        <p:spPr>
          <a:xfrm>
            <a:off x="514986" y="3940665"/>
            <a:ext cx="3614010" cy="646331"/>
          </a:xfrm>
          <a:prstGeom prst="rect">
            <a:avLst/>
          </a:prstGeom>
          <a:noFill/>
        </p:spPr>
        <p:txBody>
          <a:bodyPr wrap="square" rtlCol="0">
            <a:spAutoFit/>
          </a:bodyPr>
          <a:lstStyle/>
          <a:p>
            <a:r>
              <a:rPr lang="en-US" dirty="0">
                <a:latin typeface="Avenir Book" panose="02000503020000020003" pitchFamily="2" charset="0"/>
              </a:rPr>
              <a:t>Pre-Mortem</a:t>
            </a:r>
          </a:p>
          <a:p>
            <a:endParaRPr lang="en-US" dirty="0">
              <a:latin typeface="Avenir Book" panose="02000503020000020003" pitchFamily="2" charset="0"/>
            </a:endParaRPr>
          </a:p>
        </p:txBody>
      </p:sp>
      <p:cxnSp>
        <p:nvCxnSpPr>
          <p:cNvPr id="8" name="Straight Connector 7">
            <a:extLst>
              <a:ext uri="{FF2B5EF4-FFF2-40B4-BE49-F238E27FC236}">
                <a16:creationId xmlns:a16="http://schemas.microsoft.com/office/drawing/2014/main" id="{00BA805E-C553-B244-9C2B-34904A881E97}"/>
              </a:ext>
            </a:extLst>
          </p:cNvPr>
          <p:cNvCxnSpPr>
            <a:cxnSpLocks/>
          </p:cNvCxnSpPr>
          <p:nvPr/>
        </p:nvCxnSpPr>
        <p:spPr>
          <a:xfrm>
            <a:off x="456169" y="3909391"/>
            <a:ext cx="11314812" cy="0"/>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9" name="Straight Connector 58">
            <a:extLst>
              <a:ext uri="{FF2B5EF4-FFF2-40B4-BE49-F238E27FC236}">
                <a16:creationId xmlns:a16="http://schemas.microsoft.com/office/drawing/2014/main" id="{11972A7B-D980-C448-9230-E0AA1D002FA5}"/>
              </a:ext>
            </a:extLst>
          </p:cNvPr>
          <p:cNvCxnSpPr>
            <a:cxnSpLocks/>
          </p:cNvCxnSpPr>
          <p:nvPr/>
        </p:nvCxnSpPr>
        <p:spPr>
          <a:xfrm>
            <a:off x="6676583" y="3925540"/>
            <a:ext cx="0" cy="2236721"/>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nvGrpSpPr>
          <p:cNvPr id="60" name="Group 59">
            <a:extLst>
              <a:ext uri="{FF2B5EF4-FFF2-40B4-BE49-F238E27FC236}">
                <a16:creationId xmlns:a16="http://schemas.microsoft.com/office/drawing/2014/main" id="{2AED1BBE-B1C6-DF43-ABE8-8704CD75CDE5}"/>
              </a:ext>
            </a:extLst>
          </p:cNvPr>
          <p:cNvGrpSpPr/>
          <p:nvPr/>
        </p:nvGrpSpPr>
        <p:grpSpPr>
          <a:xfrm>
            <a:off x="514986" y="4353862"/>
            <a:ext cx="2793897" cy="730333"/>
            <a:chOff x="8784771" y="2166257"/>
            <a:chExt cx="3276600" cy="4163106"/>
          </a:xfrm>
        </p:grpSpPr>
        <p:sp>
          <p:nvSpPr>
            <p:cNvPr id="61" name="Rectangle 60">
              <a:extLst>
                <a:ext uri="{FF2B5EF4-FFF2-40B4-BE49-F238E27FC236}">
                  <a16:creationId xmlns:a16="http://schemas.microsoft.com/office/drawing/2014/main" id="{06CA8B61-BA9A-1C4E-ABA3-82822A7B3DE7}"/>
                </a:ext>
              </a:extLst>
            </p:cNvPr>
            <p:cNvSpPr/>
            <p:nvPr/>
          </p:nvSpPr>
          <p:spPr>
            <a:xfrm>
              <a:off x="8784771" y="2166257"/>
              <a:ext cx="3124200" cy="4010706"/>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C39B85FD-8C8B-1541-9236-37535846C8F1}"/>
                </a:ext>
              </a:extLst>
            </p:cNvPr>
            <p:cNvSpPr/>
            <p:nvPr/>
          </p:nvSpPr>
          <p:spPr>
            <a:xfrm>
              <a:off x="8937171" y="2318657"/>
              <a:ext cx="3124200" cy="401070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8" name="Rectangle 37">
            <a:extLst>
              <a:ext uri="{FF2B5EF4-FFF2-40B4-BE49-F238E27FC236}">
                <a16:creationId xmlns:a16="http://schemas.microsoft.com/office/drawing/2014/main" id="{D7E6D6D2-89DC-4D49-BB31-FD7A0F07E761}"/>
              </a:ext>
            </a:extLst>
          </p:cNvPr>
          <p:cNvSpPr/>
          <p:nvPr/>
        </p:nvSpPr>
        <p:spPr>
          <a:xfrm>
            <a:off x="917798" y="4442899"/>
            <a:ext cx="2184115" cy="584775"/>
          </a:xfrm>
          <a:prstGeom prst="rect">
            <a:avLst/>
          </a:prstGeom>
        </p:spPr>
        <p:txBody>
          <a:bodyPr wrap="square">
            <a:spAutoFit/>
          </a:bodyPr>
          <a:lstStyle/>
          <a:p>
            <a:pPr algn="ctr"/>
            <a:r>
              <a:rPr lang="en-US" sz="1600" dirty="0">
                <a:latin typeface="Avenir Book" panose="02000503020000020003" pitchFamily="2" charset="0"/>
              </a:rPr>
              <a:t>Betting Against a Growing Company</a:t>
            </a:r>
          </a:p>
        </p:txBody>
      </p:sp>
      <p:grpSp>
        <p:nvGrpSpPr>
          <p:cNvPr id="63" name="Group 62">
            <a:extLst>
              <a:ext uri="{FF2B5EF4-FFF2-40B4-BE49-F238E27FC236}">
                <a16:creationId xmlns:a16="http://schemas.microsoft.com/office/drawing/2014/main" id="{DCF0C8AC-7C35-444B-A904-6F71E9E487C2}"/>
              </a:ext>
            </a:extLst>
          </p:cNvPr>
          <p:cNvGrpSpPr/>
          <p:nvPr/>
        </p:nvGrpSpPr>
        <p:grpSpPr>
          <a:xfrm>
            <a:off x="3675716" y="4361951"/>
            <a:ext cx="2793897" cy="730333"/>
            <a:chOff x="8784771" y="2166257"/>
            <a:chExt cx="3276600" cy="4163106"/>
          </a:xfrm>
        </p:grpSpPr>
        <p:sp>
          <p:nvSpPr>
            <p:cNvPr id="64" name="Rectangle 63">
              <a:extLst>
                <a:ext uri="{FF2B5EF4-FFF2-40B4-BE49-F238E27FC236}">
                  <a16:creationId xmlns:a16="http://schemas.microsoft.com/office/drawing/2014/main" id="{A0673EEA-9E94-B24B-A989-5F1FEFB26024}"/>
                </a:ext>
              </a:extLst>
            </p:cNvPr>
            <p:cNvSpPr/>
            <p:nvPr/>
          </p:nvSpPr>
          <p:spPr>
            <a:xfrm>
              <a:off x="8784771" y="2166257"/>
              <a:ext cx="3124200" cy="4010706"/>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A0EAE02F-76AF-E64B-9A81-EEBDFF1A993A}"/>
                </a:ext>
              </a:extLst>
            </p:cNvPr>
            <p:cNvSpPr/>
            <p:nvPr/>
          </p:nvSpPr>
          <p:spPr>
            <a:xfrm>
              <a:off x="8937171" y="2318657"/>
              <a:ext cx="3124200" cy="401070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9" name="TextBox 38">
            <a:extLst>
              <a:ext uri="{FF2B5EF4-FFF2-40B4-BE49-F238E27FC236}">
                <a16:creationId xmlns:a16="http://schemas.microsoft.com/office/drawing/2014/main" id="{A5D1E72C-B258-3A47-9AB7-53435047E9F1}"/>
              </a:ext>
            </a:extLst>
          </p:cNvPr>
          <p:cNvSpPr txBox="1"/>
          <p:nvPr/>
        </p:nvSpPr>
        <p:spPr>
          <a:xfrm>
            <a:off x="3879932" y="4442899"/>
            <a:ext cx="2459732" cy="861774"/>
          </a:xfrm>
          <a:prstGeom prst="rect">
            <a:avLst/>
          </a:prstGeom>
          <a:noFill/>
        </p:spPr>
        <p:txBody>
          <a:bodyPr wrap="square" rtlCol="0">
            <a:spAutoFit/>
          </a:bodyPr>
          <a:lstStyle/>
          <a:p>
            <a:pPr algn="ctr"/>
            <a:r>
              <a:rPr lang="en-US" sz="1600" dirty="0">
                <a:latin typeface="Avenir Book" panose="02000503020000020003" pitchFamily="2" charset="0"/>
              </a:rPr>
              <a:t>FIVE Increases Operating Leverage</a:t>
            </a:r>
          </a:p>
          <a:p>
            <a:endParaRPr lang="en-US" dirty="0"/>
          </a:p>
        </p:txBody>
      </p:sp>
      <p:grpSp>
        <p:nvGrpSpPr>
          <p:cNvPr id="66" name="Group 65">
            <a:extLst>
              <a:ext uri="{FF2B5EF4-FFF2-40B4-BE49-F238E27FC236}">
                <a16:creationId xmlns:a16="http://schemas.microsoft.com/office/drawing/2014/main" id="{93CD8982-E305-954B-AD26-B1F33F3E4B67}"/>
              </a:ext>
            </a:extLst>
          </p:cNvPr>
          <p:cNvGrpSpPr/>
          <p:nvPr/>
        </p:nvGrpSpPr>
        <p:grpSpPr>
          <a:xfrm>
            <a:off x="2094895" y="5322854"/>
            <a:ext cx="2793897" cy="730333"/>
            <a:chOff x="8784771" y="2166257"/>
            <a:chExt cx="3276600" cy="4163106"/>
          </a:xfrm>
        </p:grpSpPr>
        <p:sp>
          <p:nvSpPr>
            <p:cNvPr id="67" name="Rectangle 66">
              <a:extLst>
                <a:ext uri="{FF2B5EF4-FFF2-40B4-BE49-F238E27FC236}">
                  <a16:creationId xmlns:a16="http://schemas.microsoft.com/office/drawing/2014/main" id="{F0076D0C-55AE-794C-AE6D-42483A213366}"/>
                </a:ext>
              </a:extLst>
            </p:cNvPr>
            <p:cNvSpPr/>
            <p:nvPr/>
          </p:nvSpPr>
          <p:spPr>
            <a:xfrm>
              <a:off x="8784771" y="2166257"/>
              <a:ext cx="3124200" cy="4010706"/>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83A6436B-406F-4142-9EA6-BE2C85286896}"/>
                </a:ext>
              </a:extLst>
            </p:cNvPr>
            <p:cNvSpPr/>
            <p:nvPr/>
          </p:nvSpPr>
          <p:spPr>
            <a:xfrm>
              <a:off x="8937171" y="2318657"/>
              <a:ext cx="3124200" cy="401070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9" name="TextBox 68">
            <a:extLst>
              <a:ext uri="{FF2B5EF4-FFF2-40B4-BE49-F238E27FC236}">
                <a16:creationId xmlns:a16="http://schemas.microsoft.com/office/drawing/2014/main" id="{598AC9E0-C57D-A442-AD8B-15A2B35BF2BA}"/>
              </a:ext>
            </a:extLst>
          </p:cNvPr>
          <p:cNvSpPr txBox="1"/>
          <p:nvPr/>
        </p:nvSpPr>
        <p:spPr>
          <a:xfrm>
            <a:off x="2362128" y="5430193"/>
            <a:ext cx="2459732" cy="861774"/>
          </a:xfrm>
          <a:prstGeom prst="rect">
            <a:avLst/>
          </a:prstGeom>
          <a:noFill/>
        </p:spPr>
        <p:txBody>
          <a:bodyPr wrap="square" rtlCol="0">
            <a:spAutoFit/>
          </a:bodyPr>
          <a:lstStyle/>
          <a:p>
            <a:pPr algn="ctr"/>
            <a:r>
              <a:rPr lang="en-US" sz="1600" dirty="0">
                <a:latin typeface="Avenir Book" panose="02000503020000020003" pitchFamily="2" charset="0"/>
              </a:rPr>
              <a:t>Expert and Experienced Management Team</a:t>
            </a:r>
          </a:p>
          <a:p>
            <a:endParaRPr lang="en-US" dirty="0"/>
          </a:p>
        </p:txBody>
      </p:sp>
      <p:sp>
        <p:nvSpPr>
          <p:cNvPr id="71" name="TextBox 70">
            <a:extLst>
              <a:ext uri="{FF2B5EF4-FFF2-40B4-BE49-F238E27FC236}">
                <a16:creationId xmlns:a16="http://schemas.microsoft.com/office/drawing/2014/main" id="{7958FC9A-4674-A746-AA34-EE57C42534D0}"/>
              </a:ext>
            </a:extLst>
          </p:cNvPr>
          <p:cNvSpPr txBox="1"/>
          <p:nvPr/>
        </p:nvSpPr>
        <p:spPr>
          <a:xfrm>
            <a:off x="6738873" y="3940665"/>
            <a:ext cx="3614010" cy="646331"/>
          </a:xfrm>
          <a:prstGeom prst="rect">
            <a:avLst/>
          </a:prstGeom>
          <a:noFill/>
        </p:spPr>
        <p:txBody>
          <a:bodyPr wrap="square" rtlCol="0">
            <a:spAutoFit/>
          </a:bodyPr>
          <a:lstStyle/>
          <a:p>
            <a:r>
              <a:rPr lang="en-US" dirty="0">
                <a:latin typeface="Avenir Book" panose="02000503020000020003" pitchFamily="2" charset="0"/>
              </a:rPr>
              <a:t>Valuation</a:t>
            </a:r>
          </a:p>
          <a:p>
            <a:endParaRPr lang="en-US" dirty="0">
              <a:latin typeface="Avenir Book" panose="02000503020000020003" pitchFamily="2" charset="0"/>
            </a:endParaRPr>
          </a:p>
        </p:txBody>
      </p:sp>
      <p:grpSp>
        <p:nvGrpSpPr>
          <p:cNvPr id="77" name="Group 76">
            <a:extLst>
              <a:ext uri="{FF2B5EF4-FFF2-40B4-BE49-F238E27FC236}">
                <a16:creationId xmlns:a16="http://schemas.microsoft.com/office/drawing/2014/main" id="{59CCFD79-10DF-924B-A825-38B0A92EF89E}"/>
              </a:ext>
            </a:extLst>
          </p:cNvPr>
          <p:cNvGrpSpPr/>
          <p:nvPr/>
        </p:nvGrpSpPr>
        <p:grpSpPr>
          <a:xfrm>
            <a:off x="6883554" y="4355303"/>
            <a:ext cx="5107017" cy="1708851"/>
            <a:chOff x="4680857" y="3991258"/>
            <a:chExt cx="3570398" cy="2108425"/>
          </a:xfrm>
        </p:grpSpPr>
        <p:grpSp>
          <p:nvGrpSpPr>
            <p:cNvPr id="78" name="Group 77">
              <a:extLst>
                <a:ext uri="{FF2B5EF4-FFF2-40B4-BE49-F238E27FC236}">
                  <a16:creationId xmlns:a16="http://schemas.microsoft.com/office/drawing/2014/main" id="{67E7DFC3-4799-6541-9CFA-BD278D59930D}"/>
                </a:ext>
              </a:extLst>
            </p:cNvPr>
            <p:cNvGrpSpPr/>
            <p:nvPr/>
          </p:nvGrpSpPr>
          <p:grpSpPr>
            <a:xfrm>
              <a:off x="4680857" y="3991258"/>
              <a:ext cx="3570398" cy="2108425"/>
              <a:chOff x="838200" y="1894114"/>
              <a:chExt cx="3374571" cy="1524000"/>
            </a:xfrm>
          </p:grpSpPr>
          <p:sp>
            <p:nvSpPr>
              <p:cNvPr id="80" name="Rectangle 79">
                <a:extLst>
                  <a:ext uri="{FF2B5EF4-FFF2-40B4-BE49-F238E27FC236}">
                    <a16:creationId xmlns:a16="http://schemas.microsoft.com/office/drawing/2014/main" id="{C7872A09-3AE4-744B-A2BB-5CB60651E333}"/>
                  </a:ext>
                </a:extLst>
              </p:cNvPr>
              <p:cNvSpPr/>
              <p:nvPr/>
            </p:nvSpPr>
            <p:spPr>
              <a:xfrm>
                <a:off x="990600" y="2046514"/>
                <a:ext cx="3222171" cy="137160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a:extLst>
                  <a:ext uri="{FF2B5EF4-FFF2-40B4-BE49-F238E27FC236}">
                    <a16:creationId xmlns:a16="http://schemas.microsoft.com/office/drawing/2014/main" id="{9AFD3C56-5B7F-514C-97F8-AD58864201FD}"/>
                  </a:ext>
                </a:extLst>
              </p:cNvPr>
              <p:cNvSpPr/>
              <p:nvPr/>
            </p:nvSpPr>
            <p:spPr>
              <a:xfrm>
                <a:off x="838200" y="1894114"/>
                <a:ext cx="3222171" cy="1371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79" name="TextBox 78">
              <a:extLst>
                <a:ext uri="{FF2B5EF4-FFF2-40B4-BE49-F238E27FC236}">
                  <a16:creationId xmlns:a16="http://schemas.microsoft.com/office/drawing/2014/main" id="{4757B8A0-22D5-A643-AEE3-84214C26A3E3}"/>
                </a:ext>
              </a:extLst>
            </p:cNvPr>
            <p:cNvSpPr txBox="1"/>
            <p:nvPr/>
          </p:nvSpPr>
          <p:spPr>
            <a:xfrm>
              <a:off x="4940681" y="4208956"/>
              <a:ext cx="2889504" cy="1480997"/>
            </a:xfrm>
            <a:prstGeom prst="rect">
              <a:avLst/>
            </a:prstGeom>
            <a:noFill/>
          </p:spPr>
          <p:txBody>
            <a:bodyPr wrap="square" rtlCol="0">
              <a:spAutoFit/>
            </a:bodyPr>
            <a:lstStyle/>
            <a:p>
              <a:pPr algn="ctr"/>
              <a:r>
                <a:rPr lang="en-US" dirty="0">
                  <a:latin typeface="Avenir Book" panose="02000503020000020003" pitchFamily="2" charset="0"/>
                </a:rPr>
                <a:t>We are expecting a decline in FIVE share price to $87.88, with an expected probability-weighted return of -22.4%</a:t>
              </a:r>
            </a:p>
          </p:txBody>
        </p:sp>
      </p:grpSp>
      <p:sp>
        <p:nvSpPr>
          <p:cNvPr id="82" name="TextBox 81">
            <a:extLst>
              <a:ext uri="{FF2B5EF4-FFF2-40B4-BE49-F238E27FC236}">
                <a16:creationId xmlns:a16="http://schemas.microsoft.com/office/drawing/2014/main" id="{F2E362C4-3C7A-FF44-AA69-82087B00BF59}"/>
              </a:ext>
            </a:extLst>
          </p:cNvPr>
          <p:cNvSpPr txBox="1"/>
          <p:nvPr/>
        </p:nvSpPr>
        <p:spPr>
          <a:xfrm>
            <a:off x="521614" y="1084821"/>
            <a:ext cx="3614010" cy="646331"/>
          </a:xfrm>
          <a:prstGeom prst="rect">
            <a:avLst/>
          </a:prstGeom>
          <a:noFill/>
        </p:spPr>
        <p:txBody>
          <a:bodyPr wrap="square" rtlCol="0">
            <a:spAutoFit/>
          </a:bodyPr>
          <a:lstStyle/>
          <a:p>
            <a:r>
              <a:rPr lang="en-US" dirty="0">
                <a:latin typeface="Avenir Book" panose="02000503020000020003" pitchFamily="2" charset="0"/>
              </a:rPr>
              <a:t>Theses</a:t>
            </a:r>
          </a:p>
          <a:p>
            <a:endParaRPr lang="en-US" dirty="0">
              <a:latin typeface="Avenir Book" panose="02000503020000020003" pitchFamily="2" charset="0"/>
            </a:endParaRPr>
          </a:p>
        </p:txBody>
      </p:sp>
    </p:spTree>
    <p:extLst>
      <p:ext uri="{BB962C8B-B14F-4D97-AF65-F5344CB8AC3E}">
        <p14:creationId xmlns:p14="http://schemas.microsoft.com/office/powerpoint/2010/main" val="18814170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4A3B07-7902-DA45-923E-5D2E243BB465}"/>
              </a:ext>
            </a:extLst>
          </p:cNvPr>
          <p:cNvSpPr>
            <a:spLocks noGrp="1"/>
          </p:cNvSpPr>
          <p:nvPr>
            <p:ph type="title"/>
          </p:nvPr>
        </p:nvSpPr>
        <p:spPr>
          <a:xfrm>
            <a:off x="608868" y="310804"/>
            <a:ext cx="10515600" cy="644071"/>
          </a:xfrm>
        </p:spPr>
        <p:txBody>
          <a:bodyPr>
            <a:normAutofit/>
          </a:bodyPr>
          <a:lstStyle/>
          <a:p>
            <a:r>
              <a:rPr lang="en-US" sz="3200" dirty="0">
                <a:latin typeface="Avenir Book" panose="02000503020000020003" pitchFamily="2" charset="0"/>
              </a:rPr>
              <a:t>Investment Timeline– Short $FIVE</a:t>
            </a:r>
          </a:p>
        </p:txBody>
      </p:sp>
      <p:sp>
        <p:nvSpPr>
          <p:cNvPr id="21" name="Title 1">
            <a:extLst>
              <a:ext uri="{FF2B5EF4-FFF2-40B4-BE49-F238E27FC236}">
                <a16:creationId xmlns:a16="http://schemas.microsoft.com/office/drawing/2014/main" id="{EF9B3AF4-66A2-7F41-8EA5-428ECEC20B6D}"/>
              </a:ext>
            </a:extLst>
          </p:cNvPr>
          <p:cNvSpPr txBox="1">
            <a:spLocks/>
          </p:cNvSpPr>
          <p:nvPr/>
        </p:nvSpPr>
        <p:spPr>
          <a:xfrm>
            <a:off x="613680" y="653452"/>
            <a:ext cx="10515600" cy="64407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dirty="0">
                <a:latin typeface="Avenir Book" panose="02000503020000020003" pitchFamily="2" charset="0"/>
              </a:rPr>
              <a:t>FIVE has fundamental flaws in its business that will lead to growth deceleration</a:t>
            </a:r>
          </a:p>
        </p:txBody>
      </p:sp>
      <p:sp>
        <p:nvSpPr>
          <p:cNvPr id="22" name="Slide Number Placeholder 21">
            <a:extLst>
              <a:ext uri="{FF2B5EF4-FFF2-40B4-BE49-F238E27FC236}">
                <a16:creationId xmlns:a16="http://schemas.microsoft.com/office/drawing/2014/main" id="{2B4263CF-1DB2-0644-90AC-07A02F124452}"/>
              </a:ext>
            </a:extLst>
          </p:cNvPr>
          <p:cNvSpPr>
            <a:spLocks noGrp="1"/>
          </p:cNvSpPr>
          <p:nvPr>
            <p:ph type="sldNum" sz="quarter" idx="12"/>
          </p:nvPr>
        </p:nvSpPr>
        <p:spPr/>
        <p:txBody>
          <a:bodyPr/>
          <a:lstStyle/>
          <a:p>
            <a:fld id="{C8C019A0-62CB-6D44-B51B-64E3F3600736}" type="slidenum">
              <a:rPr lang="en-US" smtClean="0"/>
              <a:t>4</a:t>
            </a:fld>
            <a:endParaRPr lang="en-US" dirty="0"/>
          </a:p>
        </p:txBody>
      </p:sp>
      <p:grpSp>
        <p:nvGrpSpPr>
          <p:cNvPr id="23" name="Group 22">
            <a:extLst>
              <a:ext uri="{FF2B5EF4-FFF2-40B4-BE49-F238E27FC236}">
                <a16:creationId xmlns:a16="http://schemas.microsoft.com/office/drawing/2014/main" id="{293B2A53-15FA-5747-A1C4-DBBE6C13600B}"/>
              </a:ext>
            </a:extLst>
          </p:cNvPr>
          <p:cNvGrpSpPr/>
          <p:nvPr/>
        </p:nvGrpSpPr>
        <p:grpSpPr>
          <a:xfrm>
            <a:off x="3103757" y="6301996"/>
            <a:ext cx="6950487" cy="468356"/>
            <a:chOff x="3103757" y="6301996"/>
            <a:chExt cx="6950487" cy="468356"/>
          </a:xfrm>
        </p:grpSpPr>
        <p:sp>
          <p:nvSpPr>
            <p:cNvPr id="24" name="Oval 23">
              <a:extLst>
                <a:ext uri="{FF2B5EF4-FFF2-40B4-BE49-F238E27FC236}">
                  <a16:creationId xmlns:a16="http://schemas.microsoft.com/office/drawing/2014/main" id="{C2F5C65E-D511-C94D-8A26-BF927127C78F}"/>
                </a:ext>
              </a:extLst>
            </p:cNvPr>
            <p:cNvSpPr>
              <a:spLocks noChangeAspect="1"/>
            </p:cNvSpPr>
            <p:nvPr/>
          </p:nvSpPr>
          <p:spPr>
            <a:xfrm>
              <a:off x="3308887" y="6322081"/>
              <a:ext cx="146304" cy="146304"/>
            </a:xfrm>
            <a:prstGeom prst="ellipse">
              <a:avLst/>
            </a:prstGeom>
            <a:noFill/>
            <a:ln>
              <a:solidFill>
                <a:srgbClr val="0558F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5" name="Oval 24">
              <a:extLst>
                <a:ext uri="{FF2B5EF4-FFF2-40B4-BE49-F238E27FC236}">
                  <a16:creationId xmlns:a16="http://schemas.microsoft.com/office/drawing/2014/main" id="{66CB8294-FF19-1F4E-B725-121470D1E02F}"/>
                </a:ext>
              </a:extLst>
            </p:cNvPr>
            <p:cNvSpPr>
              <a:spLocks noChangeAspect="1"/>
            </p:cNvSpPr>
            <p:nvPr/>
          </p:nvSpPr>
          <p:spPr>
            <a:xfrm>
              <a:off x="5388871" y="6322081"/>
              <a:ext cx="146304" cy="146304"/>
            </a:xfrm>
            <a:prstGeom prst="ellipse">
              <a:avLst/>
            </a:prstGeom>
            <a:solidFill>
              <a:srgbClr val="0458F9"/>
            </a:solidFill>
            <a:ln w="19050">
              <a:solidFill>
                <a:srgbClr val="0558F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6" name="Oval 25">
              <a:extLst>
                <a:ext uri="{FF2B5EF4-FFF2-40B4-BE49-F238E27FC236}">
                  <a16:creationId xmlns:a16="http://schemas.microsoft.com/office/drawing/2014/main" id="{211BB3F8-CBA2-B34A-8C7E-EFB29660CE1A}"/>
                </a:ext>
              </a:extLst>
            </p:cNvPr>
            <p:cNvSpPr>
              <a:spLocks noChangeAspect="1"/>
            </p:cNvSpPr>
            <p:nvPr/>
          </p:nvSpPr>
          <p:spPr>
            <a:xfrm>
              <a:off x="7468855" y="6308919"/>
              <a:ext cx="146304" cy="146304"/>
            </a:xfrm>
            <a:prstGeom prst="ellipse">
              <a:avLst/>
            </a:prstGeom>
            <a:noFill/>
            <a:ln w="19050">
              <a:solidFill>
                <a:srgbClr val="0558F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7" name="Oval 26">
              <a:extLst>
                <a:ext uri="{FF2B5EF4-FFF2-40B4-BE49-F238E27FC236}">
                  <a16:creationId xmlns:a16="http://schemas.microsoft.com/office/drawing/2014/main" id="{0073980C-4838-EE40-82ED-6006F9D7DA72}"/>
                </a:ext>
              </a:extLst>
            </p:cNvPr>
            <p:cNvSpPr>
              <a:spLocks noChangeAspect="1"/>
            </p:cNvSpPr>
            <p:nvPr/>
          </p:nvSpPr>
          <p:spPr>
            <a:xfrm>
              <a:off x="9548839" y="6301996"/>
              <a:ext cx="146304" cy="146304"/>
            </a:xfrm>
            <a:prstGeom prst="ellipse">
              <a:avLst/>
            </a:prstGeom>
            <a:noFill/>
            <a:ln w="19050">
              <a:solidFill>
                <a:srgbClr val="0558F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Helvetica Neue" panose="02000503000000020004" pitchFamily="2" charset="0"/>
                <a:ea typeface="Helvetica Neue" panose="02000503000000020004" pitchFamily="2" charset="0"/>
                <a:cs typeface="Helvetica Neue" panose="02000503000000020004" pitchFamily="2" charset="0"/>
              </a:endParaRPr>
            </a:p>
          </p:txBody>
        </p:sp>
        <p:cxnSp>
          <p:nvCxnSpPr>
            <p:cNvPr id="28" name="Straight Connector 27">
              <a:extLst>
                <a:ext uri="{FF2B5EF4-FFF2-40B4-BE49-F238E27FC236}">
                  <a16:creationId xmlns:a16="http://schemas.microsoft.com/office/drawing/2014/main" id="{7DEE0C21-60C6-CF41-A521-8B9977C29249}"/>
                </a:ext>
              </a:extLst>
            </p:cNvPr>
            <p:cNvCxnSpPr>
              <a:cxnSpLocks/>
            </p:cNvCxnSpPr>
            <p:nvPr/>
          </p:nvCxnSpPr>
          <p:spPr>
            <a:xfrm>
              <a:off x="3455191" y="6391096"/>
              <a:ext cx="1933680" cy="0"/>
            </a:xfrm>
            <a:prstGeom prst="line">
              <a:avLst/>
            </a:prstGeom>
            <a:ln w="25400">
              <a:solidFill>
                <a:srgbClr val="0558F9"/>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8F30A6D5-76B0-5544-AA45-1C7C0208C63F}"/>
                </a:ext>
              </a:extLst>
            </p:cNvPr>
            <p:cNvCxnSpPr>
              <a:cxnSpLocks/>
            </p:cNvCxnSpPr>
            <p:nvPr/>
          </p:nvCxnSpPr>
          <p:spPr>
            <a:xfrm>
              <a:off x="5535175" y="6391096"/>
              <a:ext cx="1940136" cy="0"/>
            </a:xfrm>
            <a:prstGeom prst="line">
              <a:avLst/>
            </a:prstGeom>
            <a:ln w="25400">
              <a:solidFill>
                <a:srgbClr val="0558F9"/>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4254DE92-25AA-5A44-AA2D-410416EF1503}"/>
                </a:ext>
              </a:extLst>
            </p:cNvPr>
            <p:cNvCxnSpPr>
              <a:cxnSpLocks/>
            </p:cNvCxnSpPr>
            <p:nvPr/>
          </p:nvCxnSpPr>
          <p:spPr>
            <a:xfrm>
              <a:off x="7608703" y="6391096"/>
              <a:ext cx="1940136" cy="0"/>
            </a:xfrm>
            <a:prstGeom prst="line">
              <a:avLst/>
            </a:prstGeom>
            <a:ln w="25400">
              <a:solidFill>
                <a:srgbClr val="0558F9"/>
              </a:solidFill>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11141747-DB2C-EB40-B312-BD9676F1DD5D}"/>
                </a:ext>
              </a:extLst>
            </p:cNvPr>
            <p:cNvSpPr txBox="1"/>
            <p:nvPr/>
          </p:nvSpPr>
          <p:spPr>
            <a:xfrm>
              <a:off x="3103757" y="6508742"/>
              <a:ext cx="776175" cy="261610"/>
            </a:xfrm>
            <a:prstGeom prst="rect">
              <a:avLst/>
            </a:prstGeom>
            <a:noFill/>
          </p:spPr>
          <p:txBody>
            <a:bodyPr wrap="none" rtlCol="0" anchor="ctr">
              <a:spAutoFit/>
            </a:bodyPr>
            <a:lstStyle/>
            <a:p>
              <a:r>
                <a:rPr lang="en-US" sz="1100" dirty="0">
                  <a:latin typeface="Avenir Book" panose="02000503020000020003" pitchFamily="2" charset="0"/>
                  <a:ea typeface="Helvetica Neue" panose="02000503000000020004" pitchFamily="2" charset="0"/>
                  <a:cs typeface="Helvetica Neue" panose="02000503000000020004" pitchFamily="2" charset="0"/>
                </a:rPr>
                <a:t>Overview</a:t>
              </a:r>
            </a:p>
          </p:txBody>
        </p:sp>
        <p:sp>
          <p:nvSpPr>
            <p:cNvPr id="32" name="TextBox 31">
              <a:extLst>
                <a:ext uri="{FF2B5EF4-FFF2-40B4-BE49-F238E27FC236}">
                  <a16:creationId xmlns:a16="http://schemas.microsoft.com/office/drawing/2014/main" id="{F6054116-D657-8946-8FF4-6B212B77452B}"/>
                </a:ext>
              </a:extLst>
            </p:cNvPr>
            <p:cNvSpPr txBox="1"/>
            <p:nvPr/>
          </p:nvSpPr>
          <p:spPr>
            <a:xfrm>
              <a:off x="5139425" y="6508742"/>
              <a:ext cx="620683" cy="261610"/>
            </a:xfrm>
            <a:prstGeom prst="rect">
              <a:avLst/>
            </a:prstGeom>
            <a:noFill/>
          </p:spPr>
          <p:txBody>
            <a:bodyPr wrap="none" rtlCol="0" anchor="ctr">
              <a:spAutoFit/>
            </a:bodyPr>
            <a:lstStyle/>
            <a:p>
              <a:r>
                <a:rPr lang="en-US" sz="1100" dirty="0">
                  <a:latin typeface="Avenir Book" panose="02000503020000020003" pitchFamily="2" charset="0"/>
                  <a:ea typeface="Helvetica Neue UltraLight" panose="02000206000000020004" pitchFamily="2" charset="0"/>
                  <a:cs typeface="Helvetica Neue" panose="02000503000000020004" pitchFamily="2" charset="0"/>
                </a:rPr>
                <a:t>Theses</a:t>
              </a:r>
            </a:p>
          </p:txBody>
        </p:sp>
        <p:sp>
          <p:nvSpPr>
            <p:cNvPr id="33" name="TextBox 32">
              <a:extLst>
                <a:ext uri="{FF2B5EF4-FFF2-40B4-BE49-F238E27FC236}">
                  <a16:creationId xmlns:a16="http://schemas.microsoft.com/office/drawing/2014/main" id="{614AF0EE-F057-1B45-A214-8EB48D56F5C9}"/>
                </a:ext>
              </a:extLst>
            </p:cNvPr>
            <p:cNvSpPr txBox="1"/>
            <p:nvPr/>
          </p:nvSpPr>
          <p:spPr>
            <a:xfrm>
              <a:off x="7145879" y="6508742"/>
              <a:ext cx="772969" cy="261610"/>
            </a:xfrm>
            <a:prstGeom prst="rect">
              <a:avLst/>
            </a:prstGeom>
            <a:noFill/>
          </p:spPr>
          <p:txBody>
            <a:bodyPr wrap="none" rtlCol="0" anchor="ctr">
              <a:spAutoFit/>
            </a:bodyPr>
            <a:lstStyle/>
            <a:p>
              <a:r>
                <a:rPr lang="en-US" sz="1100" dirty="0">
                  <a:latin typeface="Avenir Book" panose="02000503020000020003" pitchFamily="2" charset="0"/>
                  <a:ea typeface="Helvetica Neue UltraLight" panose="02000206000000020004" pitchFamily="2" charset="0"/>
                  <a:cs typeface="Helvetica Neue" panose="02000503000000020004" pitchFamily="2" charset="0"/>
                </a:rPr>
                <a:t>Valuation</a:t>
              </a:r>
            </a:p>
          </p:txBody>
        </p:sp>
        <p:sp>
          <p:nvSpPr>
            <p:cNvPr id="34" name="TextBox 33">
              <a:extLst>
                <a:ext uri="{FF2B5EF4-FFF2-40B4-BE49-F238E27FC236}">
                  <a16:creationId xmlns:a16="http://schemas.microsoft.com/office/drawing/2014/main" id="{E9482463-DCC8-5247-A3FA-53F480911FAA}"/>
                </a:ext>
              </a:extLst>
            </p:cNvPr>
            <p:cNvSpPr txBox="1"/>
            <p:nvPr/>
          </p:nvSpPr>
          <p:spPr>
            <a:xfrm>
              <a:off x="9116167" y="6508742"/>
              <a:ext cx="938077" cy="261610"/>
            </a:xfrm>
            <a:prstGeom prst="rect">
              <a:avLst/>
            </a:prstGeom>
            <a:noFill/>
          </p:spPr>
          <p:txBody>
            <a:bodyPr wrap="none" rtlCol="0" anchor="ctr">
              <a:spAutoFit/>
            </a:bodyPr>
            <a:lstStyle/>
            <a:p>
              <a:r>
                <a:rPr lang="en-US" sz="1100" dirty="0">
                  <a:latin typeface="Avenir Book" panose="02000503020000020003" pitchFamily="2" charset="0"/>
                  <a:ea typeface="Helvetica Neue UltraLight" panose="02000206000000020004" pitchFamily="2" charset="0"/>
                  <a:cs typeface="Helvetica Neue" panose="02000503000000020004" pitchFamily="2" charset="0"/>
                </a:rPr>
                <a:t>Pre-Mortem</a:t>
              </a:r>
            </a:p>
          </p:txBody>
        </p:sp>
      </p:grpSp>
      <p:pic>
        <p:nvPicPr>
          <p:cNvPr id="35" name="Picture 34">
            <a:extLst>
              <a:ext uri="{FF2B5EF4-FFF2-40B4-BE49-F238E27FC236}">
                <a16:creationId xmlns:a16="http://schemas.microsoft.com/office/drawing/2014/main" id="{0A7790BA-96FB-E44C-9267-19EE18A62DFE}"/>
              </a:ext>
            </a:extLst>
          </p:cNvPr>
          <p:cNvPicPr>
            <a:picLocks noChangeAspect="1"/>
          </p:cNvPicPr>
          <p:nvPr/>
        </p:nvPicPr>
        <p:blipFill>
          <a:blip r:embed="rId2">
            <a:alphaModFix/>
          </a:blip>
          <a:stretch>
            <a:fillRect/>
          </a:stretch>
        </p:blipFill>
        <p:spPr>
          <a:xfrm>
            <a:off x="-294" y="5299039"/>
            <a:ext cx="2184114" cy="2184114"/>
          </a:xfrm>
          <a:prstGeom prst="rect">
            <a:avLst/>
          </a:prstGeom>
        </p:spPr>
      </p:pic>
      <p:cxnSp>
        <p:nvCxnSpPr>
          <p:cNvPr id="52" name="Straight Connector 51">
            <a:extLst>
              <a:ext uri="{FF2B5EF4-FFF2-40B4-BE49-F238E27FC236}">
                <a16:creationId xmlns:a16="http://schemas.microsoft.com/office/drawing/2014/main" id="{F5A86F2D-12E3-A34E-A888-0BCF0C362056}"/>
              </a:ext>
            </a:extLst>
          </p:cNvPr>
          <p:cNvCxnSpPr>
            <a:cxnSpLocks/>
          </p:cNvCxnSpPr>
          <p:nvPr/>
        </p:nvCxnSpPr>
        <p:spPr>
          <a:xfrm>
            <a:off x="2351946" y="2243270"/>
            <a:ext cx="9360687" cy="26480"/>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3" name="Straight Connector 52">
            <a:extLst>
              <a:ext uri="{FF2B5EF4-FFF2-40B4-BE49-F238E27FC236}">
                <a16:creationId xmlns:a16="http://schemas.microsoft.com/office/drawing/2014/main" id="{9B8AB235-DA18-4141-9CD4-3A5E40509C88}"/>
              </a:ext>
            </a:extLst>
          </p:cNvPr>
          <p:cNvCxnSpPr>
            <a:cxnSpLocks/>
          </p:cNvCxnSpPr>
          <p:nvPr/>
        </p:nvCxnSpPr>
        <p:spPr>
          <a:xfrm>
            <a:off x="3586883" y="2272897"/>
            <a:ext cx="0" cy="552773"/>
          </a:xfrm>
          <a:prstGeom prst="line">
            <a:avLst/>
          </a:prstGeom>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A4C51A14-753A-C04C-9491-D02526C41B9A}"/>
              </a:ext>
            </a:extLst>
          </p:cNvPr>
          <p:cNvCxnSpPr>
            <a:cxnSpLocks/>
          </p:cNvCxnSpPr>
          <p:nvPr/>
        </p:nvCxnSpPr>
        <p:spPr>
          <a:xfrm>
            <a:off x="3586883" y="1963865"/>
            <a:ext cx="0" cy="305885"/>
          </a:xfrm>
          <a:prstGeom prst="line">
            <a:avLst/>
          </a:prstGeom>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1B1E2A55-0DA1-0345-B591-4A83EFA1336D}"/>
              </a:ext>
            </a:extLst>
          </p:cNvPr>
          <p:cNvCxnSpPr>
            <a:cxnSpLocks/>
          </p:cNvCxnSpPr>
          <p:nvPr/>
        </p:nvCxnSpPr>
        <p:spPr>
          <a:xfrm>
            <a:off x="11124468" y="1889578"/>
            <a:ext cx="0" cy="366932"/>
          </a:xfrm>
          <a:prstGeom prst="line">
            <a:avLst/>
          </a:prstGeom>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2C9135A3-CD35-4943-B227-AC24C965AD99}"/>
              </a:ext>
            </a:extLst>
          </p:cNvPr>
          <p:cNvSpPr txBox="1"/>
          <p:nvPr/>
        </p:nvSpPr>
        <p:spPr>
          <a:xfrm>
            <a:off x="2292754" y="2823507"/>
            <a:ext cx="2740243" cy="646331"/>
          </a:xfrm>
          <a:prstGeom prst="rect">
            <a:avLst/>
          </a:prstGeom>
          <a:noFill/>
        </p:spPr>
        <p:txBody>
          <a:bodyPr wrap="square" rtlCol="0">
            <a:spAutoFit/>
          </a:bodyPr>
          <a:lstStyle/>
          <a:p>
            <a:pPr algn="ctr"/>
            <a:r>
              <a:rPr lang="en-US" dirty="0">
                <a:latin typeface="Avenir Book" panose="02000503020000020003" pitchFamily="2" charset="0"/>
              </a:rPr>
              <a:t>Fiscal Year 2019 Results</a:t>
            </a:r>
          </a:p>
          <a:p>
            <a:pPr algn="ctr"/>
            <a:r>
              <a:rPr lang="en-US" dirty="0">
                <a:latin typeface="Avenir Book" panose="02000503020000020003" pitchFamily="2" charset="0"/>
              </a:rPr>
              <a:t>March 25th, 2020</a:t>
            </a:r>
          </a:p>
        </p:txBody>
      </p:sp>
      <p:sp>
        <p:nvSpPr>
          <p:cNvPr id="57" name="TextBox 56">
            <a:extLst>
              <a:ext uri="{FF2B5EF4-FFF2-40B4-BE49-F238E27FC236}">
                <a16:creationId xmlns:a16="http://schemas.microsoft.com/office/drawing/2014/main" id="{82BFB129-96A7-1448-B781-C511600F91D3}"/>
              </a:ext>
            </a:extLst>
          </p:cNvPr>
          <p:cNvSpPr txBox="1"/>
          <p:nvPr/>
        </p:nvSpPr>
        <p:spPr>
          <a:xfrm>
            <a:off x="9254429" y="1243911"/>
            <a:ext cx="3461545" cy="646331"/>
          </a:xfrm>
          <a:prstGeom prst="rect">
            <a:avLst/>
          </a:prstGeom>
          <a:noFill/>
        </p:spPr>
        <p:txBody>
          <a:bodyPr wrap="square" rtlCol="0">
            <a:spAutoFit/>
          </a:bodyPr>
          <a:lstStyle/>
          <a:p>
            <a:pPr algn="ctr"/>
            <a:r>
              <a:rPr lang="en-US" dirty="0">
                <a:latin typeface="Avenir Book" panose="02000503020000020003" pitchFamily="2" charset="0"/>
              </a:rPr>
              <a:t>Annual ICR Conference</a:t>
            </a:r>
          </a:p>
          <a:p>
            <a:pPr algn="ctr"/>
            <a:r>
              <a:rPr lang="en-US" dirty="0">
                <a:latin typeface="Avenir Book" panose="02000503020000020003" pitchFamily="2" charset="0"/>
              </a:rPr>
              <a:t>January 2021</a:t>
            </a:r>
          </a:p>
        </p:txBody>
      </p:sp>
      <p:sp>
        <p:nvSpPr>
          <p:cNvPr id="3" name="TextBox 2">
            <a:extLst>
              <a:ext uri="{FF2B5EF4-FFF2-40B4-BE49-F238E27FC236}">
                <a16:creationId xmlns:a16="http://schemas.microsoft.com/office/drawing/2014/main" id="{57B22BC1-7064-A14A-8189-ECC2BFC5CEE7}"/>
              </a:ext>
            </a:extLst>
          </p:cNvPr>
          <p:cNvSpPr txBox="1"/>
          <p:nvPr/>
        </p:nvSpPr>
        <p:spPr>
          <a:xfrm>
            <a:off x="140787" y="2179685"/>
            <a:ext cx="1323693" cy="369332"/>
          </a:xfrm>
          <a:prstGeom prst="rect">
            <a:avLst/>
          </a:prstGeom>
          <a:noFill/>
        </p:spPr>
        <p:txBody>
          <a:bodyPr wrap="square" rtlCol="0">
            <a:spAutoFit/>
          </a:bodyPr>
          <a:lstStyle/>
          <a:p>
            <a:r>
              <a:rPr lang="en-US" dirty="0">
                <a:latin typeface="Avenir Book" panose="02000503020000020003" pitchFamily="2" charset="0"/>
              </a:rPr>
              <a:t>Short-Term</a:t>
            </a:r>
          </a:p>
        </p:txBody>
      </p:sp>
      <p:sp>
        <p:nvSpPr>
          <p:cNvPr id="4" name="TextBox 3">
            <a:extLst>
              <a:ext uri="{FF2B5EF4-FFF2-40B4-BE49-F238E27FC236}">
                <a16:creationId xmlns:a16="http://schemas.microsoft.com/office/drawing/2014/main" id="{2621D68C-2DB3-EB46-8845-52C66EBD79D4}"/>
              </a:ext>
            </a:extLst>
          </p:cNvPr>
          <p:cNvSpPr txBox="1"/>
          <p:nvPr/>
        </p:nvSpPr>
        <p:spPr>
          <a:xfrm>
            <a:off x="2214959" y="1304481"/>
            <a:ext cx="3025511" cy="646331"/>
          </a:xfrm>
          <a:prstGeom prst="rect">
            <a:avLst/>
          </a:prstGeom>
          <a:noFill/>
        </p:spPr>
        <p:txBody>
          <a:bodyPr wrap="square" rtlCol="0">
            <a:spAutoFit/>
          </a:bodyPr>
          <a:lstStyle/>
          <a:p>
            <a:pPr algn="ctr"/>
            <a:r>
              <a:rPr lang="en-US" dirty="0" err="1">
                <a:latin typeface="Avenir Book" panose="02000503020000020003" pitchFamily="2" charset="0"/>
              </a:rPr>
              <a:t>Mgmt</a:t>
            </a:r>
            <a:r>
              <a:rPr lang="en-US" dirty="0">
                <a:latin typeface="Avenir Book" panose="02000503020000020003" pitchFamily="2" charset="0"/>
              </a:rPr>
              <a:t> expected to adjust 20/20 plan or earnings miss</a:t>
            </a:r>
          </a:p>
        </p:txBody>
      </p:sp>
      <p:cxnSp>
        <p:nvCxnSpPr>
          <p:cNvPr id="50" name="Straight Connector 49">
            <a:extLst>
              <a:ext uri="{FF2B5EF4-FFF2-40B4-BE49-F238E27FC236}">
                <a16:creationId xmlns:a16="http://schemas.microsoft.com/office/drawing/2014/main" id="{67483B1C-065B-B347-9000-C29F1DAFED4A}"/>
              </a:ext>
            </a:extLst>
          </p:cNvPr>
          <p:cNvCxnSpPr>
            <a:cxnSpLocks/>
          </p:cNvCxnSpPr>
          <p:nvPr/>
        </p:nvCxnSpPr>
        <p:spPr>
          <a:xfrm>
            <a:off x="2351946" y="4638006"/>
            <a:ext cx="9427189" cy="0"/>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9" name="Straight Connector 58">
            <a:extLst>
              <a:ext uri="{FF2B5EF4-FFF2-40B4-BE49-F238E27FC236}">
                <a16:creationId xmlns:a16="http://schemas.microsoft.com/office/drawing/2014/main" id="{20068A06-E9B4-494C-B791-37892BFBE696}"/>
              </a:ext>
            </a:extLst>
          </p:cNvPr>
          <p:cNvCxnSpPr>
            <a:cxnSpLocks/>
          </p:cNvCxnSpPr>
          <p:nvPr/>
        </p:nvCxnSpPr>
        <p:spPr>
          <a:xfrm>
            <a:off x="4826337" y="4638006"/>
            <a:ext cx="0" cy="305885"/>
          </a:xfrm>
          <a:prstGeom prst="line">
            <a:avLst/>
          </a:prstGeom>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FB54B4D4-1AF5-AA4C-8F2A-5BE5AA653E5B}"/>
              </a:ext>
            </a:extLst>
          </p:cNvPr>
          <p:cNvSpPr txBox="1"/>
          <p:nvPr/>
        </p:nvSpPr>
        <p:spPr>
          <a:xfrm>
            <a:off x="3437120" y="4940401"/>
            <a:ext cx="3124388" cy="923330"/>
          </a:xfrm>
          <a:prstGeom prst="rect">
            <a:avLst/>
          </a:prstGeom>
          <a:noFill/>
        </p:spPr>
        <p:txBody>
          <a:bodyPr wrap="square" rtlCol="0">
            <a:spAutoFit/>
          </a:bodyPr>
          <a:lstStyle/>
          <a:p>
            <a:pPr algn="ctr"/>
            <a:r>
              <a:rPr lang="en-US" dirty="0">
                <a:latin typeface="Avenir Book" panose="02000503020000020003" pitchFamily="2" charset="0"/>
              </a:rPr>
              <a:t>Decline in foot traffic as a result of nearby stores push to e-commerce</a:t>
            </a:r>
          </a:p>
        </p:txBody>
      </p:sp>
      <p:cxnSp>
        <p:nvCxnSpPr>
          <p:cNvPr id="63" name="Straight Connector 62">
            <a:extLst>
              <a:ext uri="{FF2B5EF4-FFF2-40B4-BE49-F238E27FC236}">
                <a16:creationId xmlns:a16="http://schemas.microsoft.com/office/drawing/2014/main" id="{55472E73-C8A7-1E46-9963-DDDC47F8145F}"/>
              </a:ext>
            </a:extLst>
          </p:cNvPr>
          <p:cNvCxnSpPr/>
          <p:nvPr/>
        </p:nvCxnSpPr>
        <p:spPr>
          <a:xfrm>
            <a:off x="10054244" y="4638006"/>
            <a:ext cx="0" cy="37697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6D221753-A4E7-0443-BFE8-0BCF4C3E5041}"/>
              </a:ext>
            </a:extLst>
          </p:cNvPr>
          <p:cNvSpPr txBox="1"/>
          <p:nvPr/>
        </p:nvSpPr>
        <p:spPr>
          <a:xfrm>
            <a:off x="140787" y="4574421"/>
            <a:ext cx="1323693" cy="369332"/>
          </a:xfrm>
          <a:prstGeom prst="rect">
            <a:avLst/>
          </a:prstGeom>
          <a:noFill/>
        </p:spPr>
        <p:txBody>
          <a:bodyPr wrap="square" rtlCol="0">
            <a:spAutoFit/>
          </a:bodyPr>
          <a:lstStyle/>
          <a:p>
            <a:r>
              <a:rPr lang="en-US" dirty="0">
                <a:latin typeface="Avenir Book" panose="02000503020000020003" pitchFamily="2" charset="0"/>
              </a:rPr>
              <a:t>Long-Term</a:t>
            </a:r>
          </a:p>
        </p:txBody>
      </p:sp>
      <p:sp>
        <p:nvSpPr>
          <p:cNvPr id="65" name="TextBox 64">
            <a:extLst>
              <a:ext uri="{FF2B5EF4-FFF2-40B4-BE49-F238E27FC236}">
                <a16:creationId xmlns:a16="http://schemas.microsoft.com/office/drawing/2014/main" id="{4D587734-EE5C-E544-81FD-560B20016F19}"/>
              </a:ext>
            </a:extLst>
          </p:cNvPr>
          <p:cNvSpPr txBox="1"/>
          <p:nvPr/>
        </p:nvSpPr>
        <p:spPr>
          <a:xfrm>
            <a:off x="8291948" y="5056051"/>
            <a:ext cx="3420684" cy="923330"/>
          </a:xfrm>
          <a:prstGeom prst="rect">
            <a:avLst/>
          </a:prstGeom>
          <a:noFill/>
        </p:spPr>
        <p:txBody>
          <a:bodyPr wrap="square" rtlCol="0">
            <a:spAutoFit/>
          </a:bodyPr>
          <a:lstStyle/>
          <a:p>
            <a:pPr algn="ctr"/>
            <a:r>
              <a:rPr lang="en-US" dirty="0">
                <a:latin typeface="Avenir Book" panose="02000503020000020003" pitchFamily="2" charset="0"/>
              </a:rPr>
              <a:t>Instore retail continues to suffer as industry-wide push towards e-commerce</a:t>
            </a:r>
          </a:p>
        </p:txBody>
      </p:sp>
      <p:cxnSp>
        <p:nvCxnSpPr>
          <p:cNvPr id="66" name="Straight Connector 65">
            <a:extLst>
              <a:ext uri="{FF2B5EF4-FFF2-40B4-BE49-F238E27FC236}">
                <a16:creationId xmlns:a16="http://schemas.microsoft.com/office/drawing/2014/main" id="{69F20B94-7BD0-8243-BC5D-74860FE95D4E}"/>
              </a:ext>
            </a:extLst>
          </p:cNvPr>
          <p:cNvCxnSpPr>
            <a:cxnSpLocks/>
          </p:cNvCxnSpPr>
          <p:nvPr/>
        </p:nvCxnSpPr>
        <p:spPr>
          <a:xfrm>
            <a:off x="6291426" y="2256044"/>
            <a:ext cx="0" cy="790223"/>
          </a:xfrm>
          <a:prstGeom prst="line">
            <a:avLst/>
          </a:prstGeom>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EA6E73A6-571B-AD47-A478-AD9DA4C4960F}"/>
              </a:ext>
            </a:extLst>
          </p:cNvPr>
          <p:cNvSpPr txBox="1"/>
          <p:nvPr/>
        </p:nvSpPr>
        <p:spPr>
          <a:xfrm>
            <a:off x="4966055" y="3089317"/>
            <a:ext cx="2740243" cy="646331"/>
          </a:xfrm>
          <a:prstGeom prst="rect">
            <a:avLst/>
          </a:prstGeom>
          <a:noFill/>
        </p:spPr>
        <p:txBody>
          <a:bodyPr wrap="square" rtlCol="0">
            <a:spAutoFit/>
          </a:bodyPr>
          <a:lstStyle/>
          <a:p>
            <a:pPr algn="ctr"/>
            <a:r>
              <a:rPr lang="en-US" dirty="0">
                <a:latin typeface="Avenir Book" panose="02000503020000020003" pitchFamily="2" charset="0"/>
              </a:rPr>
              <a:t>Q1 2020 Results</a:t>
            </a:r>
          </a:p>
          <a:p>
            <a:pPr algn="ctr"/>
            <a:r>
              <a:rPr lang="en-US" dirty="0">
                <a:latin typeface="Avenir Book" panose="02000503020000020003" pitchFamily="2" charset="0"/>
              </a:rPr>
              <a:t>April 2020</a:t>
            </a:r>
          </a:p>
        </p:txBody>
      </p:sp>
      <p:cxnSp>
        <p:nvCxnSpPr>
          <p:cNvPr id="69" name="Straight Connector 68">
            <a:extLst>
              <a:ext uri="{FF2B5EF4-FFF2-40B4-BE49-F238E27FC236}">
                <a16:creationId xmlns:a16="http://schemas.microsoft.com/office/drawing/2014/main" id="{13D4D49C-8337-7F41-A7C5-0F858E86716E}"/>
              </a:ext>
            </a:extLst>
          </p:cNvPr>
          <p:cNvCxnSpPr>
            <a:cxnSpLocks/>
          </p:cNvCxnSpPr>
          <p:nvPr/>
        </p:nvCxnSpPr>
        <p:spPr>
          <a:xfrm>
            <a:off x="7740161" y="1991354"/>
            <a:ext cx="0" cy="276644"/>
          </a:xfrm>
          <a:prstGeom prst="line">
            <a:avLst/>
          </a:prstGeom>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1A72E8EE-49FB-384A-A748-C5BBAAD4E91D}"/>
              </a:ext>
            </a:extLst>
          </p:cNvPr>
          <p:cNvSpPr txBox="1"/>
          <p:nvPr/>
        </p:nvSpPr>
        <p:spPr>
          <a:xfrm>
            <a:off x="6375924" y="1324485"/>
            <a:ext cx="2740243" cy="646331"/>
          </a:xfrm>
          <a:prstGeom prst="rect">
            <a:avLst/>
          </a:prstGeom>
          <a:noFill/>
        </p:spPr>
        <p:txBody>
          <a:bodyPr wrap="square" rtlCol="0">
            <a:spAutoFit/>
          </a:bodyPr>
          <a:lstStyle/>
          <a:p>
            <a:pPr algn="ctr"/>
            <a:r>
              <a:rPr lang="en-US" dirty="0">
                <a:latin typeface="Avenir Book" panose="02000503020000020003" pitchFamily="2" charset="0"/>
              </a:rPr>
              <a:t>Q2 2020 Results</a:t>
            </a:r>
          </a:p>
          <a:p>
            <a:pPr algn="ctr"/>
            <a:r>
              <a:rPr lang="en-US" dirty="0">
                <a:latin typeface="Avenir Book" panose="02000503020000020003" pitchFamily="2" charset="0"/>
              </a:rPr>
              <a:t>July 2020</a:t>
            </a:r>
          </a:p>
        </p:txBody>
      </p:sp>
      <p:cxnSp>
        <p:nvCxnSpPr>
          <p:cNvPr id="71" name="Straight Connector 70">
            <a:extLst>
              <a:ext uri="{FF2B5EF4-FFF2-40B4-BE49-F238E27FC236}">
                <a16:creationId xmlns:a16="http://schemas.microsoft.com/office/drawing/2014/main" id="{D7FB462C-B32E-2C40-AF7B-CF49B1025C4D}"/>
              </a:ext>
            </a:extLst>
          </p:cNvPr>
          <p:cNvCxnSpPr>
            <a:cxnSpLocks/>
            <a:endCxn id="39" idx="0"/>
          </p:cNvCxnSpPr>
          <p:nvPr/>
        </p:nvCxnSpPr>
        <p:spPr>
          <a:xfrm>
            <a:off x="9473613" y="2269750"/>
            <a:ext cx="1" cy="829816"/>
          </a:xfrm>
          <a:prstGeom prst="line">
            <a:avLst/>
          </a:prstGeom>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0BBC3917-5C66-5944-A4A1-0520444DF5FA}"/>
              </a:ext>
            </a:extLst>
          </p:cNvPr>
          <p:cNvSpPr txBox="1"/>
          <p:nvPr/>
        </p:nvSpPr>
        <p:spPr>
          <a:xfrm>
            <a:off x="8383115" y="3099566"/>
            <a:ext cx="2180997" cy="646331"/>
          </a:xfrm>
          <a:prstGeom prst="rect">
            <a:avLst/>
          </a:prstGeom>
          <a:noFill/>
        </p:spPr>
        <p:txBody>
          <a:bodyPr wrap="square" rtlCol="0">
            <a:spAutoFit/>
          </a:bodyPr>
          <a:lstStyle/>
          <a:p>
            <a:pPr algn="ctr"/>
            <a:r>
              <a:rPr lang="en-US" dirty="0">
                <a:latin typeface="Avenir Book" panose="02000503020000020003" pitchFamily="2" charset="0"/>
              </a:rPr>
              <a:t>Q3 2020 Results</a:t>
            </a:r>
          </a:p>
          <a:p>
            <a:pPr algn="ctr"/>
            <a:r>
              <a:rPr lang="en-US" dirty="0">
                <a:latin typeface="Avenir Book" panose="02000503020000020003" pitchFamily="2" charset="0"/>
              </a:rPr>
              <a:t>July 2020</a:t>
            </a:r>
          </a:p>
        </p:txBody>
      </p:sp>
    </p:spTree>
    <p:extLst>
      <p:ext uri="{BB962C8B-B14F-4D97-AF65-F5344CB8AC3E}">
        <p14:creationId xmlns:p14="http://schemas.microsoft.com/office/powerpoint/2010/main" val="19064387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E5ED59-C786-4525-8B67-A085BCD3D353}"/>
              </a:ext>
            </a:extLst>
          </p:cNvPr>
          <p:cNvSpPr>
            <a:spLocks noGrp="1"/>
          </p:cNvSpPr>
          <p:nvPr>
            <p:ph type="title"/>
          </p:nvPr>
        </p:nvSpPr>
        <p:spPr>
          <a:xfrm>
            <a:off x="682752" y="201462"/>
            <a:ext cx="10515600" cy="432683"/>
          </a:xfrm>
        </p:spPr>
        <p:txBody>
          <a:bodyPr>
            <a:noAutofit/>
          </a:bodyPr>
          <a:lstStyle/>
          <a:p>
            <a:r>
              <a:rPr lang="en-US" sz="3200" dirty="0">
                <a:latin typeface="Calibri" panose="020F0502020204030204" pitchFamily="34" charset="0"/>
                <a:cs typeface="Calibri" panose="020F0502020204030204" pitchFamily="34" charset="0"/>
              </a:rPr>
              <a:t>Best-In-Class Underwriting</a:t>
            </a:r>
          </a:p>
        </p:txBody>
      </p:sp>
      <p:sp>
        <p:nvSpPr>
          <p:cNvPr id="4" name="TextBox 3">
            <a:extLst>
              <a:ext uri="{FF2B5EF4-FFF2-40B4-BE49-F238E27FC236}">
                <a16:creationId xmlns:a16="http://schemas.microsoft.com/office/drawing/2014/main" id="{510FC45C-FEE1-C243-ACAC-341849C4B503}"/>
              </a:ext>
            </a:extLst>
          </p:cNvPr>
          <p:cNvSpPr txBox="1"/>
          <p:nvPr/>
        </p:nvSpPr>
        <p:spPr>
          <a:xfrm>
            <a:off x="718730" y="563590"/>
            <a:ext cx="11259910" cy="338554"/>
          </a:xfrm>
          <a:prstGeom prst="rect">
            <a:avLst/>
          </a:prstGeom>
          <a:noFill/>
        </p:spPr>
        <p:txBody>
          <a:bodyPr wrap="square" rtlCol="0">
            <a:spAutoFit/>
          </a:bodyPr>
          <a:lstStyle/>
          <a:p>
            <a:r>
              <a:rPr lang="en-US" sz="1600" dirty="0">
                <a:latin typeface="Avenir Book" panose="02000503020000020003" pitchFamily="2" charset="0"/>
              </a:rPr>
              <a:t>Utilizing proprietary ML/AI algorithms and more robust data ingestion, Upstart can more accurately underwrite consumers</a:t>
            </a:r>
          </a:p>
        </p:txBody>
      </p:sp>
      <p:sp>
        <p:nvSpPr>
          <p:cNvPr id="3" name="TextBox 2">
            <a:extLst>
              <a:ext uri="{FF2B5EF4-FFF2-40B4-BE49-F238E27FC236}">
                <a16:creationId xmlns:a16="http://schemas.microsoft.com/office/drawing/2014/main" id="{7A83B968-26EA-1E44-8574-8B121B178AFD}"/>
              </a:ext>
            </a:extLst>
          </p:cNvPr>
          <p:cNvSpPr txBox="1"/>
          <p:nvPr/>
        </p:nvSpPr>
        <p:spPr>
          <a:xfrm>
            <a:off x="390246" y="892926"/>
            <a:ext cx="7822776" cy="2800767"/>
          </a:xfrm>
          <a:prstGeom prst="rect">
            <a:avLst/>
          </a:prstGeom>
          <a:noFill/>
          <a:ln>
            <a:noFill/>
          </a:ln>
        </p:spPr>
        <p:txBody>
          <a:bodyPr wrap="square" rtlCol="0">
            <a:spAutoFit/>
          </a:bodyPr>
          <a:lstStyle/>
          <a:p>
            <a:r>
              <a:rPr lang="en-US" sz="1100" b="1" dirty="0">
                <a:latin typeface="Calibri" panose="020F0502020204030204" pitchFamily="34" charset="0"/>
                <a:cs typeface="Calibri" panose="020F0502020204030204" pitchFamily="34" charset="0"/>
              </a:rPr>
              <a:t>Superior Underwriting Ability:</a:t>
            </a:r>
          </a:p>
          <a:p>
            <a:pPr marL="285750" indent="-285750">
              <a:buFont typeface="Arial" panose="020B0604020202020204" pitchFamily="34" charset="0"/>
              <a:buChar char="•"/>
            </a:pPr>
            <a:r>
              <a:rPr lang="en-US" sz="1100" dirty="0">
                <a:latin typeface="Calibri" panose="020F0502020204030204" pitchFamily="34" charset="0"/>
                <a:cs typeface="Calibri" panose="020F0502020204030204" pitchFamily="34" charset="0"/>
              </a:rPr>
              <a:t>Underwriting, especially for the smallest banks and credit unions, has not kept up with the pace of innovation in cloud computing and ML. The average small/mid-sized banks still rely on static FICO scores.</a:t>
            </a:r>
          </a:p>
          <a:p>
            <a:pPr marL="742950" lvl="1" indent="-285750">
              <a:buFont typeface="Arial" panose="020B0604020202020204" pitchFamily="34" charset="0"/>
              <a:buChar char="•"/>
            </a:pPr>
            <a:r>
              <a:rPr lang="en-US" sz="1100" dirty="0">
                <a:latin typeface="Calibri" panose="020F0502020204030204" pitchFamily="34" charset="0"/>
                <a:cs typeface="Calibri" panose="020F0502020204030204" pitchFamily="34" charset="0"/>
              </a:rPr>
              <a:t>In the US alone, </a:t>
            </a:r>
            <a:r>
              <a:rPr lang="en-US" sz="1100" b="1" dirty="0">
                <a:latin typeface="Calibri" panose="020F0502020204030204" pitchFamily="34" charset="0"/>
                <a:cs typeface="Calibri" panose="020F0502020204030204" pitchFamily="34" charset="0"/>
              </a:rPr>
              <a:t>80% of Americans never defaulted on a loan payment yet only 48% of Americans have access to prime credit.</a:t>
            </a:r>
          </a:p>
          <a:p>
            <a:pPr marL="285750" indent="-285750">
              <a:buFont typeface="Arial" panose="020B0604020202020204" pitchFamily="34" charset="0"/>
              <a:buChar char="•"/>
            </a:pPr>
            <a:r>
              <a:rPr lang="en-US" sz="1100" dirty="0">
                <a:latin typeface="Calibri" panose="020F0502020204030204" pitchFamily="34" charset="0"/>
                <a:cs typeface="Calibri" panose="020F0502020204030204" pitchFamily="34" charset="0"/>
              </a:rPr>
              <a:t>UPST’s AI/ML algorithms capitalize on over </a:t>
            </a:r>
            <a:r>
              <a:rPr lang="en-US" sz="1100" b="1" dirty="0">
                <a:latin typeface="Calibri" panose="020F0502020204030204" pitchFamily="34" charset="0"/>
                <a:cs typeface="Calibri" panose="020F0502020204030204" pitchFamily="34" charset="0"/>
              </a:rPr>
              <a:t>1,600 variables </a:t>
            </a:r>
            <a:r>
              <a:rPr lang="en-US" sz="1100" dirty="0">
                <a:latin typeface="Calibri" panose="020F0502020204030204" pitchFamily="34" charset="0"/>
                <a:cs typeface="Calibri" panose="020F0502020204030204" pitchFamily="34" charset="0"/>
              </a:rPr>
              <a:t>and have been trained on </a:t>
            </a:r>
            <a:r>
              <a:rPr lang="en-US" sz="1100" b="1" dirty="0">
                <a:latin typeface="Calibri" panose="020F0502020204030204" pitchFamily="34" charset="0"/>
                <a:cs typeface="Calibri" panose="020F0502020204030204" pitchFamily="34" charset="0"/>
              </a:rPr>
              <a:t>&gt; 9,000,000 repayment events</a:t>
            </a:r>
            <a:endParaRPr lang="en-US" sz="11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1100" dirty="0">
                <a:latin typeface="Calibri" panose="020F0502020204030204" pitchFamily="34" charset="0"/>
                <a:cs typeface="Calibri" panose="020F0502020204030204" pitchFamily="34" charset="0"/>
              </a:rPr>
              <a:t>Banks that partner with UPST can take on more loans for the same level of risk. UPST underwriting allows for </a:t>
            </a:r>
            <a:r>
              <a:rPr lang="en-US" sz="1100" b="1" dirty="0">
                <a:latin typeface="Calibri" panose="020F0502020204030204" pitchFamily="34" charset="0"/>
                <a:cs typeface="Calibri" panose="020F0502020204030204" pitchFamily="34" charset="0"/>
              </a:rPr>
              <a:t>27% more borrowers than traditional models at 16% lower avg APRs</a:t>
            </a:r>
            <a:r>
              <a:rPr lang="en-US" sz="1100" dirty="0">
                <a:latin typeface="Calibri" panose="020F0502020204030204" pitchFamily="34" charset="0"/>
                <a:cs typeface="Calibri" panose="020F0502020204030204" pitchFamily="34" charset="0"/>
              </a:rPr>
              <a:t>.</a:t>
            </a:r>
          </a:p>
          <a:p>
            <a:pPr marL="742950" lvl="1" indent="-285750">
              <a:buFont typeface="Arial" panose="020B0604020202020204" pitchFamily="34" charset="0"/>
              <a:buChar char="•"/>
            </a:pPr>
            <a:r>
              <a:rPr lang="en-US" sz="1100" dirty="0">
                <a:latin typeface="Calibri" panose="020F0502020204030204" pitchFamily="34" charset="0"/>
                <a:cs typeface="Calibri" panose="020F0502020204030204" pitchFamily="34" charset="0"/>
              </a:rPr>
              <a:t>UPST’s model approves almost double the number of consumers with FICO scores ranging from 620-660</a:t>
            </a:r>
          </a:p>
          <a:p>
            <a:pPr marL="285750" indent="-285750">
              <a:buFont typeface="Arial" panose="020B0604020202020204" pitchFamily="34" charset="0"/>
              <a:buChar char="•"/>
            </a:pPr>
            <a:r>
              <a:rPr lang="en-US" sz="1100" dirty="0">
                <a:latin typeface="Calibri" panose="020F0502020204030204" pitchFamily="34" charset="0"/>
                <a:cs typeface="Calibri" panose="020F0502020204030204" pitchFamily="34" charset="0"/>
              </a:rPr>
              <a:t>UPST has seen is model continually improve over time. As seen on the right, UPST has seen its </a:t>
            </a:r>
            <a:r>
              <a:rPr lang="en-US" sz="1100" b="1" dirty="0">
                <a:latin typeface="Calibri" panose="020F0502020204030204" pitchFamily="34" charset="0"/>
                <a:cs typeface="Calibri" panose="020F0502020204030204" pitchFamily="34" charset="0"/>
              </a:rPr>
              <a:t>fully automated loans increase 32% from 34% to 66% of transacted loans in just two years</a:t>
            </a:r>
            <a:r>
              <a:rPr lang="en-US" sz="1100" dirty="0">
                <a:latin typeface="Calibri" panose="020F0502020204030204" pitchFamily="34" charset="0"/>
                <a:cs typeface="Calibri" panose="020F0502020204030204" pitchFamily="34" charset="0"/>
              </a:rPr>
              <a:t>. </a:t>
            </a:r>
          </a:p>
          <a:p>
            <a:pPr marL="742950" lvl="1" indent="-285750">
              <a:buFont typeface="Arial" panose="020B0604020202020204" pitchFamily="34" charset="0"/>
              <a:buChar char="•"/>
            </a:pPr>
            <a:r>
              <a:rPr lang="en-US" sz="1100" dirty="0">
                <a:latin typeface="Calibri" panose="020F0502020204030204" pitchFamily="34" charset="0"/>
                <a:cs typeface="Calibri" panose="020F0502020204030204" pitchFamily="34" charset="0"/>
              </a:rPr>
              <a:t>This represents an underwriting flywheel that allows efficiency to compound over time (more on this in thesis #2).</a:t>
            </a:r>
          </a:p>
          <a:p>
            <a:pPr marL="285750" indent="-285750">
              <a:buFont typeface="Arial" panose="020B0604020202020204" pitchFamily="34" charset="0"/>
              <a:buChar char="•"/>
            </a:pPr>
            <a:r>
              <a:rPr lang="en-US" sz="1100" dirty="0">
                <a:highlight>
                  <a:srgbClr val="00AEA9"/>
                </a:highlight>
                <a:latin typeface="Calibri" panose="020F0502020204030204" pitchFamily="34" charset="0"/>
                <a:cs typeface="Calibri" panose="020F0502020204030204" pitchFamily="34" charset="0"/>
              </a:rPr>
              <a:t>UPST holds a ‘no-action’ letter from the CFPB. The CFPB selectively gives out no-action letters for companies pursuing technologies that can have outstanding benefits for consumers. Given the historic conservatism of the CFPB, it is hard to understate the vote of confidence the CFPB was willing to give the young start-up.</a:t>
            </a:r>
          </a:p>
          <a:p>
            <a:pPr marL="742950" lvl="1" indent="-285750">
              <a:buFont typeface="Arial" panose="020B0604020202020204" pitchFamily="34" charset="0"/>
              <a:buChar char="•"/>
            </a:pPr>
            <a:endParaRPr lang="en-US" sz="1100" dirty="0">
              <a:latin typeface="Calibri" panose="020F0502020204030204" pitchFamily="34" charset="0"/>
              <a:cs typeface="Calibri" panose="020F0502020204030204" pitchFamily="34" charset="0"/>
            </a:endParaRPr>
          </a:p>
        </p:txBody>
      </p:sp>
      <p:sp>
        <p:nvSpPr>
          <p:cNvPr id="6" name="AutoShape 2">
            <a:extLst>
              <a:ext uri="{FF2B5EF4-FFF2-40B4-BE49-F238E27FC236}">
                <a16:creationId xmlns:a16="http://schemas.microsoft.com/office/drawing/2014/main" id="{019EC0D8-EA78-A84F-9B70-6F303133F4F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4">
            <a:extLst>
              <a:ext uri="{FF2B5EF4-FFF2-40B4-BE49-F238E27FC236}">
                <a16:creationId xmlns:a16="http://schemas.microsoft.com/office/drawing/2014/main" id="{D7F69997-98DC-1447-90CB-D53954BF3EAD}"/>
              </a:ext>
            </a:extLst>
          </p:cNvPr>
          <p:cNvSpPr>
            <a:spLocks noChangeAspect="1" noChangeArrowheads="1"/>
          </p:cNvSpPr>
          <p:nvPr/>
        </p:nvSpPr>
        <p:spPr bwMode="auto">
          <a:xfrm>
            <a:off x="6095999" y="3428999"/>
            <a:ext cx="2895967" cy="2895967"/>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aphicFrame>
        <p:nvGraphicFramePr>
          <p:cNvPr id="36" name="Chart 35">
            <a:extLst>
              <a:ext uri="{FF2B5EF4-FFF2-40B4-BE49-F238E27FC236}">
                <a16:creationId xmlns:a16="http://schemas.microsoft.com/office/drawing/2014/main" id="{3AA3E1CB-C105-3842-A682-0B98FA28FE39}"/>
              </a:ext>
            </a:extLst>
          </p:cNvPr>
          <p:cNvGraphicFramePr>
            <a:graphicFrameLocks/>
          </p:cNvGraphicFramePr>
          <p:nvPr>
            <p:extLst>
              <p:ext uri="{D42A27DB-BD31-4B8C-83A1-F6EECF244321}">
                <p14:modId xmlns:p14="http://schemas.microsoft.com/office/powerpoint/2010/main" val="3415469844"/>
              </p:ext>
            </p:extLst>
          </p:nvPr>
        </p:nvGraphicFramePr>
        <p:xfrm>
          <a:off x="8059586" y="3251384"/>
          <a:ext cx="4332496" cy="2628282"/>
        </p:xfrm>
        <a:graphic>
          <a:graphicData uri="http://schemas.openxmlformats.org/drawingml/2006/chart">
            <c:chart xmlns:c="http://schemas.openxmlformats.org/drawingml/2006/chart" xmlns:r="http://schemas.openxmlformats.org/officeDocument/2006/relationships" r:id="rId2"/>
          </a:graphicData>
        </a:graphic>
      </p:graphicFrame>
      <p:sp>
        <p:nvSpPr>
          <p:cNvPr id="37" name="Slide Number Placeholder 22">
            <a:extLst>
              <a:ext uri="{FF2B5EF4-FFF2-40B4-BE49-F238E27FC236}">
                <a16:creationId xmlns:a16="http://schemas.microsoft.com/office/drawing/2014/main" id="{798AD939-B7E0-6741-AEF2-B6BE0220AFB8}"/>
              </a:ext>
            </a:extLst>
          </p:cNvPr>
          <p:cNvSpPr>
            <a:spLocks noGrp="1"/>
          </p:cNvSpPr>
          <p:nvPr>
            <p:ph type="sldNum" sz="quarter" idx="12"/>
          </p:nvPr>
        </p:nvSpPr>
        <p:spPr>
          <a:xfrm>
            <a:off x="9132841" y="6339524"/>
            <a:ext cx="2743200" cy="365125"/>
          </a:xfrm>
        </p:spPr>
        <p:txBody>
          <a:bodyPr/>
          <a:lstStyle/>
          <a:p>
            <a:fld id="{C8C019A0-62CB-6D44-B51B-64E3F3600736}" type="slidenum">
              <a:rPr lang="en-US" smtClean="0">
                <a:latin typeface="Avenir Book" panose="02000503020000020003" pitchFamily="2" charset="0"/>
              </a:rPr>
              <a:t>5</a:t>
            </a:fld>
            <a:endParaRPr lang="en-US" dirty="0">
              <a:latin typeface="Avenir Book" panose="02000503020000020003" pitchFamily="2" charset="0"/>
            </a:endParaRPr>
          </a:p>
        </p:txBody>
      </p:sp>
      <p:grpSp>
        <p:nvGrpSpPr>
          <p:cNvPr id="38" name="Group 37">
            <a:extLst>
              <a:ext uri="{FF2B5EF4-FFF2-40B4-BE49-F238E27FC236}">
                <a16:creationId xmlns:a16="http://schemas.microsoft.com/office/drawing/2014/main" id="{E11E255C-2664-844C-A98C-CD8132262F0C}"/>
              </a:ext>
            </a:extLst>
          </p:cNvPr>
          <p:cNvGrpSpPr/>
          <p:nvPr/>
        </p:nvGrpSpPr>
        <p:grpSpPr>
          <a:xfrm>
            <a:off x="3131189" y="6432987"/>
            <a:ext cx="6950487" cy="468356"/>
            <a:chOff x="3103757" y="6301996"/>
            <a:chExt cx="6950487" cy="468356"/>
          </a:xfrm>
        </p:grpSpPr>
        <p:sp>
          <p:nvSpPr>
            <p:cNvPr id="39" name="Oval 38">
              <a:extLst>
                <a:ext uri="{FF2B5EF4-FFF2-40B4-BE49-F238E27FC236}">
                  <a16:creationId xmlns:a16="http://schemas.microsoft.com/office/drawing/2014/main" id="{E4C01C69-B683-6046-8A52-906FAB985821}"/>
                </a:ext>
              </a:extLst>
            </p:cNvPr>
            <p:cNvSpPr>
              <a:spLocks noChangeAspect="1"/>
            </p:cNvSpPr>
            <p:nvPr/>
          </p:nvSpPr>
          <p:spPr>
            <a:xfrm>
              <a:off x="3308887" y="6322081"/>
              <a:ext cx="146304" cy="146304"/>
            </a:xfrm>
            <a:prstGeom prst="ellipse">
              <a:avLst/>
            </a:prstGeom>
            <a:solidFill>
              <a:schemeClr val="bg1"/>
            </a:solidFill>
            <a:ln>
              <a:solidFill>
                <a:srgbClr val="00AEA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0" name="Oval 39">
              <a:extLst>
                <a:ext uri="{FF2B5EF4-FFF2-40B4-BE49-F238E27FC236}">
                  <a16:creationId xmlns:a16="http://schemas.microsoft.com/office/drawing/2014/main" id="{3EE8D67F-4A53-5E42-BC44-4D1F9D3005DC}"/>
                </a:ext>
              </a:extLst>
            </p:cNvPr>
            <p:cNvSpPr>
              <a:spLocks noChangeAspect="1"/>
            </p:cNvSpPr>
            <p:nvPr/>
          </p:nvSpPr>
          <p:spPr>
            <a:xfrm>
              <a:off x="5388871" y="6322081"/>
              <a:ext cx="146304" cy="146304"/>
            </a:xfrm>
            <a:prstGeom prst="ellipse">
              <a:avLst/>
            </a:prstGeom>
            <a:solidFill>
              <a:srgbClr val="00AEA9"/>
            </a:solidFill>
            <a:ln w="19050">
              <a:solidFill>
                <a:srgbClr val="00AEA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1" name="Oval 40">
              <a:extLst>
                <a:ext uri="{FF2B5EF4-FFF2-40B4-BE49-F238E27FC236}">
                  <a16:creationId xmlns:a16="http://schemas.microsoft.com/office/drawing/2014/main" id="{4AB4947E-E073-244C-A671-F8D3AE89665D}"/>
                </a:ext>
              </a:extLst>
            </p:cNvPr>
            <p:cNvSpPr>
              <a:spLocks noChangeAspect="1"/>
            </p:cNvSpPr>
            <p:nvPr/>
          </p:nvSpPr>
          <p:spPr>
            <a:xfrm>
              <a:off x="7468855" y="6308919"/>
              <a:ext cx="146304" cy="146304"/>
            </a:xfrm>
            <a:prstGeom prst="ellipse">
              <a:avLst/>
            </a:prstGeom>
            <a:noFill/>
            <a:ln w="19050">
              <a:solidFill>
                <a:srgbClr val="00AEA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2" name="Oval 41">
              <a:extLst>
                <a:ext uri="{FF2B5EF4-FFF2-40B4-BE49-F238E27FC236}">
                  <a16:creationId xmlns:a16="http://schemas.microsoft.com/office/drawing/2014/main" id="{01F6FC71-3D85-584F-B55D-EFABFC2C9B2C}"/>
                </a:ext>
              </a:extLst>
            </p:cNvPr>
            <p:cNvSpPr>
              <a:spLocks noChangeAspect="1"/>
            </p:cNvSpPr>
            <p:nvPr/>
          </p:nvSpPr>
          <p:spPr>
            <a:xfrm>
              <a:off x="9548839" y="6301996"/>
              <a:ext cx="146304" cy="146304"/>
            </a:xfrm>
            <a:prstGeom prst="ellipse">
              <a:avLst/>
            </a:prstGeom>
            <a:noFill/>
            <a:ln w="19050">
              <a:solidFill>
                <a:srgbClr val="00AEA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Helvetica Neue" panose="02000503000000020004" pitchFamily="2" charset="0"/>
                <a:ea typeface="Helvetica Neue" panose="02000503000000020004" pitchFamily="2" charset="0"/>
                <a:cs typeface="Helvetica Neue" panose="02000503000000020004" pitchFamily="2" charset="0"/>
              </a:endParaRPr>
            </a:p>
          </p:txBody>
        </p:sp>
        <p:cxnSp>
          <p:nvCxnSpPr>
            <p:cNvPr id="43" name="Straight Connector 42">
              <a:extLst>
                <a:ext uri="{FF2B5EF4-FFF2-40B4-BE49-F238E27FC236}">
                  <a16:creationId xmlns:a16="http://schemas.microsoft.com/office/drawing/2014/main" id="{218481B0-454B-9E4D-8F4F-EA5303437C21}"/>
                </a:ext>
              </a:extLst>
            </p:cNvPr>
            <p:cNvCxnSpPr>
              <a:cxnSpLocks/>
            </p:cNvCxnSpPr>
            <p:nvPr/>
          </p:nvCxnSpPr>
          <p:spPr>
            <a:xfrm>
              <a:off x="3455191" y="6391096"/>
              <a:ext cx="1933680" cy="0"/>
            </a:xfrm>
            <a:prstGeom prst="line">
              <a:avLst/>
            </a:prstGeom>
            <a:ln w="25400">
              <a:solidFill>
                <a:srgbClr val="00AEA9"/>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19C25FE3-B8AE-ED4E-85EB-7A70A37D4C08}"/>
                </a:ext>
              </a:extLst>
            </p:cNvPr>
            <p:cNvCxnSpPr>
              <a:cxnSpLocks/>
            </p:cNvCxnSpPr>
            <p:nvPr/>
          </p:nvCxnSpPr>
          <p:spPr>
            <a:xfrm>
              <a:off x="5535175" y="6391096"/>
              <a:ext cx="1940136" cy="0"/>
            </a:xfrm>
            <a:prstGeom prst="line">
              <a:avLst/>
            </a:prstGeom>
            <a:ln w="25400">
              <a:solidFill>
                <a:srgbClr val="00AEA9"/>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5E7DA50B-DCC4-C147-B603-0AAEE84A3CE6}"/>
                </a:ext>
              </a:extLst>
            </p:cNvPr>
            <p:cNvCxnSpPr>
              <a:cxnSpLocks/>
            </p:cNvCxnSpPr>
            <p:nvPr/>
          </p:nvCxnSpPr>
          <p:spPr>
            <a:xfrm>
              <a:off x="7608703" y="6391096"/>
              <a:ext cx="1940136" cy="0"/>
            </a:xfrm>
            <a:prstGeom prst="line">
              <a:avLst/>
            </a:prstGeom>
            <a:ln w="25400">
              <a:solidFill>
                <a:srgbClr val="00AEA9"/>
              </a:solidFill>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5576D72-0827-E945-B3D3-D1C8502F6118}"/>
                </a:ext>
              </a:extLst>
            </p:cNvPr>
            <p:cNvSpPr txBox="1"/>
            <p:nvPr/>
          </p:nvSpPr>
          <p:spPr>
            <a:xfrm>
              <a:off x="3103757" y="6508742"/>
              <a:ext cx="776175" cy="261610"/>
            </a:xfrm>
            <a:prstGeom prst="rect">
              <a:avLst/>
            </a:prstGeom>
            <a:noFill/>
          </p:spPr>
          <p:txBody>
            <a:bodyPr wrap="none" rtlCol="0" anchor="ctr">
              <a:spAutoFit/>
            </a:bodyPr>
            <a:lstStyle/>
            <a:p>
              <a:r>
                <a:rPr lang="en-US" sz="1100" dirty="0">
                  <a:latin typeface="Avenir Book" panose="02000503020000020003" pitchFamily="2" charset="0"/>
                  <a:ea typeface="Helvetica Neue" panose="02000503000000020004" pitchFamily="2" charset="0"/>
                  <a:cs typeface="Helvetica Neue" panose="02000503000000020004" pitchFamily="2" charset="0"/>
                </a:rPr>
                <a:t>Overview</a:t>
              </a:r>
            </a:p>
          </p:txBody>
        </p:sp>
        <p:sp>
          <p:nvSpPr>
            <p:cNvPr id="47" name="TextBox 46">
              <a:extLst>
                <a:ext uri="{FF2B5EF4-FFF2-40B4-BE49-F238E27FC236}">
                  <a16:creationId xmlns:a16="http://schemas.microsoft.com/office/drawing/2014/main" id="{BDEE74D8-C010-A24B-A5DD-896C7ECD0E2C}"/>
                </a:ext>
              </a:extLst>
            </p:cNvPr>
            <p:cNvSpPr txBox="1"/>
            <p:nvPr/>
          </p:nvSpPr>
          <p:spPr>
            <a:xfrm>
              <a:off x="5139425" y="6508742"/>
              <a:ext cx="620683" cy="261610"/>
            </a:xfrm>
            <a:prstGeom prst="rect">
              <a:avLst/>
            </a:prstGeom>
            <a:noFill/>
          </p:spPr>
          <p:txBody>
            <a:bodyPr wrap="none" rtlCol="0" anchor="ctr">
              <a:spAutoFit/>
            </a:bodyPr>
            <a:lstStyle/>
            <a:p>
              <a:r>
                <a:rPr lang="en-US" sz="1100" dirty="0">
                  <a:latin typeface="Avenir Book" panose="02000503020000020003" pitchFamily="2" charset="0"/>
                  <a:ea typeface="Helvetica Neue UltraLight" panose="02000206000000020004" pitchFamily="2" charset="0"/>
                  <a:cs typeface="Helvetica Neue" panose="02000503000000020004" pitchFamily="2" charset="0"/>
                </a:rPr>
                <a:t>Theses</a:t>
              </a:r>
            </a:p>
          </p:txBody>
        </p:sp>
        <p:sp>
          <p:nvSpPr>
            <p:cNvPr id="48" name="TextBox 47">
              <a:extLst>
                <a:ext uri="{FF2B5EF4-FFF2-40B4-BE49-F238E27FC236}">
                  <a16:creationId xmlns:a16="http://schemas.microsoft.com/office/drawing/2014/main" id="{B82726A9-92C9-5649-A6AA-CFAF6E92D090}"/>
                </a:ext>
              </a:extLst>
            </p:cNvPr>
            <p:cNvSpPr txBox="1"/>
            <p:nvPr/>
          </p:nvSpPr>
          <p:spPr>
            <a:xfrm>
              <a:off x="7145879" y="6508742"/>
              <a:ext cx="772969" cy="261610"/>
            </a:xfrm>
            <a:prstGeom prst="rect">
              <a:avLst/>
            </a:prstGeom>
            <a:noFill/>
          </p:spPr>
          <p:txBody>
            <a:bodyPr wrap="none" rtlCol="0" anchor="ctr">
              <a:spAutoFit/>
            </a:bodyPr>
            <a:lstStyle/>
            <a:p>
              <a:r>
                <a:rPr lang="en-US" sz="1100" dirty="0">
                  <a:latin typeface="Avenir Book" panose="02000503020000020003" pitchFamily="2" charset="0"/>
                  <a:ea typeface="Helvetica Neue UltraLight" panose="02000206000000020004" pitchFamily="2" charset="0"/>
                  <a:cs typeface="Helvetica Neue" panose="02000503000000020004" pitchFamily="2" charset="0"/>
                </a:rPr>
                <a:t>Valuation</a:t>
              </a:r>
            </a:p>
          </p:txBody>
        </p:sp>
        <p:sp>
          <p:nvSpPr>
            <p:cNvPr id="49" name="TextBox 48">
              <a:extLst>
                <a:ext uri="{FF2B5EF4-FFF2-40B4-BE49-F238E27FC236}">
                  <a16:creationId xmlns:a16="http://schemas.microsoft.com/office/drawing/2014/main" id="{DAC32036-B0EC-F94E-A155-8968E2B24500}"/>
                </a:ext>
              </a:extLst>
            </p:cNvPr>
            <p:cNvSpPr txBox="1"/>
            <p:nvPr/>
          </p:nvSpPr>
          <p:spPr>
            <a:xfrm>
              <a:off x="9116167" y="6508742"/>
              <a:ext cx="938077" cy="261610"/>
            </a:xfrm>
            <a:prstGeom prst="rect">
              <a:avLst/>
            </a:prstGeom>
            <a:noFill/>
          </p:spPr>
          <p:txBody>
            <a:bodyPr wrap="none" rtlCol="0" anchor="ctr">
              <a:spAutoFit/>
            </a:bodyPr>
            <a:lstStyle/>
            <a:p>
              <a:r>
                <a:rPr lang="en-US" sz="1100" dirty="0">
                  <a:latin typeface="Avenir Book" panose="02000503020000020003" pitchFamily="2" charset="0"/>
                  <a:ea typeface="Helvetica Neue UltraLight" panose="02000206000000020004" pitchFamily="2" charset="0"/>
                  <a:cs typeface="Helvetica Neue" panose="02000503000000020004" pitchFamily="2" charset="0"/>
                </a:rPr>
                <a:t>Pre-Mortem</a:t>
              </a:r>
            </a:p>
          </p:txBody>
        </p:sp>
      </p:grpSp>
      <p:pic>
        <p:nvPicPr>
          <p:cNvPr id="50" name="Picture 2" descr="Upstart Personal Loans Review for 2021 | LendEDU">
            <a:extLst>
              <a:ext uri="{FF2B5EF4-FFF2-40B4-BE49-F238E27FC236}">
                <a16:creationId xmlns:a16="http://schemas.microsoft.com/office/drawing/2014/main" id="{F9A4C531-98C4-6A41-AEFE-0F90362F74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985" y="6402281"/>
            <a:ext cx="1729563" cy="35402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E627490E-668F-9342-8A7D-49C6D3409BFB}"/>
              </a:ext>
            </a:extLst>
          </p:cNvPr>
          <p:cNvPicPr>
            <a:picLocks noChangeAspect="1"/>
          </p:cNvPicPr>
          <p:nvPr/>
        </p:nvPicPr>
        <p:blipFill>
          <a:blip r:embed="rId4"/>
          <a:stretch>
            <a:fillRect/>
          </a:stretch>
        </p:blipFill>
        <p:spPr>
          <a:xfrm>
            <a:off x="8078275" y="1264272"/>
            <a:ext cx="3637639" cy="1677878"/>
          </a:xfrm>
          <a:prstGeom prst="rect">
            <a:avLst/>
          </a:prstGeom>
        </p:spPr>
      </p:pic>
      <p:pic>
        <p:nvPicPr>
          <p:cNvPr id="23" name="Picture 22">
            <a:extLst>
              <a:ext uri="{FF2B5EF4-FFF2-40B4-BE49-F238E27FC236}">
                <a16:creationId xmlns:a16="http://schemas.microsoft.com/office/drawing/2014/main" id="{BE43892C-2846-CB4B-954B-A15B0D4ED59E}"/>
              </a:ext>
            </a:extLst>
          </p:cNvPr>
          <p:cNvPicPr>
            <a:picLocks noChangeAspect="1"/>
          </p:cNvPicPr>
          <p:nvPr/>
        </p:nvPicPr>
        <p:blipFill>
          <a:blip r:embed="rId5"/>
          <a:stretch>
            <a:fillRect/>
          </a:stretch>
        </p:blipFill>
        <p:spPr>
          <a:xfrm>
            <a:off x="-3516049" y="791482"/>
            <a:ext cx="2979138" cy="2279289"/>
          </a:xfrm>
          <a:prstGeom prst="rect">
            <a:avLst/>
          </a:prstGeom>
        </p:spPr>
      </p:pic>
    </p:spTree>
    <p:extLst>
      <p:ext uri="{BB962C8B-B14F-4D97-AF65-F5344CB8AC3E}">
        <p14:creationId xmlns:p14="http://schemas.microsoft.com/office/powerpoint/2010/main" val="27328877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Box 35">
            <a:extLst>
              <a:ext uri="{FF2B5EF4-FFF2-40B4-BE49-F238E27FC236}">
                <a16:creationId xmlns:a16="http://schemas.microsoft.com/office/drawing/2014/main" id="{B3DE04B6-BAEF-2446-BBF8-3835121B1D30}"/>
              </a:ext>
            </a:extLst>
          </p:cNvPr>
          <p:cNvSpPr txBox="1"/>
          <p:nvPr/>
        </p:nvSpPr>
        <p:spPr>
          <a:xfrm>
            <a:off x="406824" y="963337"/>
            <a:ext cx="7731336" cy="1892826"/>
          </a:xfrm>
          <a:prstGeom prst="rect">
            <a:avLst/>
          </a:prstGeom>
          <a:noFill/>
        </p:spPr>
        <p:txBody>
          <a:bodyPr wrap="square" rtlCol="0">
            <a:spAutoFit/>
          </a:bodyPr>
          <a:lstStyle/>
          <a:p>
            <a:r>
              <a:rPr lang="en-US" sz="1300" b="1" dirty="0">
                <a:latin typeface="Avenir Book" panose="02000503020000020003" pitchFamily="2" charset="0"/>
              </a:rPr>
              <a:t>Securitized Loans Analysis:</a:t>
            </a:r>
          </a:p>
          <a:p>
            <a:pPr marL="285750" indent="-285750">
              <a:buFont typeface="Arial" panose="020B0604020202020204" pitchFamily="34" charset="0"/>
              <a:buChar char="•"/>
            </a:pPr>
            <a:r>
              <a:rPr lang="en-US" sz="1300" dirty="0">
                <a:latin typeface="Avenir Book" panose="02000503020000020003" pitchFamily="2" charset="0"/>
              </a:rPr>
              <a:t>UPST’s superior underwriting capabilities allow it to approve “riskier” loans with little effect on delinquencies and cumulative net loses (“CNL”).</a:t>
            </a:r>
          </a:p>
          <a:p>
            <a:pPr marL="285750" indent="-285750">
              <a:buFont typeface="Arial" panose="020B0604020202020204" pitchFamily="34" charset="0"/>
              <a:buChar char="•"/>
            </a:pPr>
            <a:r>
              <a:rPr lang="en-US" sz="1300" dirty="0">
                <a:latin typeface="Avenir Book" panose="02000503020000020003" pitchFamily="2" charset="0"/>
              </a:rPr>
              <a:t>UPST has become more confident in its model’s underwriting ability. As of </a:t>
            </a:r>
            <a:r>
              <a:rPr lang="en-US" sz="1300" b="1" dirty="0">
                <a:latin typeface="Avenir Book" panose="02000503020000020003" pitchFamily="2" charset="0"/>
              </a:rPr>
              <a:t>July 2020, 76% of loans originated from UPST were rated C, D, E, or F by Moody's, up from 20% in 2014</a:t>
            </a:r>
            <a:r>
              <a:rPr lang="en-US" sz="1300" dirty="0">
                <a:latin typeface="Avenir Book" panose="02000503020000020003" pitchFamily="2" charset="0"/>
              </a:rPr>
              <a:t>. Despite originating lower grade loans, </a:t>
            </a:r>
            <a:r>
              <a:rPr lang="en-US" sz="1300" b="1" dirty="0">
                <a:latin typeface="Avenir Book" panose="02000503020000020003" pitchFamily="2" charset="0"/>
              </a:rPr>
              <a:t>UPST has seen no impact on its delinquency rates or CNL</a:t>
            </a:r>
            <a:r>
              <a:rPr lang="en-US" sz="1300" dirty="0">
                <a:latin typeface="Avenir Book" panose="02000503020000020003" pitchFamily="2" charset="0"/>
              </a:rPr>
              <a:t>.</a:t>
            </a:r>
            <a:r>
              <a:rPr lang="en-US" sz="1300" b="1" dirty="0">
                <a:latin typeface="Avenir Book" panose="02000503020000020003" pitchFamily="2" charset="0"/>
              </a:rPr>
              <a:t> </a:t>
            </a:r>
            <a:r>
              <a:rPr lang="en-US" sz="1300" dirty="0">
                <a:latin typeface="Avenir Book" panose="02000503020000020003" pitchFamily="2" charset="0"/>
              </a:rPr>
              <a:t>This is indicative of UPST’s ability to underwrite risk more accurately than traditional underwriting models.</a:t>
            </a:r>
          </a:p>
          <a:p>
            <a:pPr lvl="1"/>
            <a:endParaRPr lang="en-US" sz="1300" dirty="0">
              <a:latin typeface="Avenir Book" panose="02000503020000020003" pitchFamily="2" charset="0"/>
            </a:endParaRPr>
          </a:p>
          <a:p>
            <a:pPr marL="742950" lvl="1" indent="-285750">
              <a:buFont typeface="Arial" panose="020B0604020202020204" pitchFamily="34" charset="0"/>
              <a:buChar char="•"/>
            </a:pPr>
            <a:endParaRPr lang="en-US" sz="1300" dirty="0">
              <a:latin typeface="Avenir Book" panose="02000503020000020003" pitchFamily="2" charset="0"/>
            </a:endParaRPr>
          </a:p>
        </p:txBody>
      </p:sp>
      <p:sp>
        <p:nvSpPr>
          <p:cNvPr id="2" name="Title 1">
            <a:extLst>
              <a:ext uri="{FF2B5EF4-FFF2-40B4-BE49-F238E27FC236}">
                <a16:creationId xmlns:a16="http://schemas.microsoft.com/office/drawing/2014/main" id="{90E5ED59-C786-4525-8B67-A085BCD3D353}"/>
              </a:ext>
            </a:extLst>
          </p:cNvPr>
          <p:cNvSpPr>
            <a:spLocks noGrp="1"/>
          </p:cNvSpPr>
          <p:nvPr>
            <p:ph type="title"/>
          </p:nvPr>
        </p:nvSpPr>
        <p:spPr>
          <a:xfrm>
            <a:off x="682752" y="201462"/>
            <a:ext cx="10515600" cy="432683"/>
          </a:xfrm>
        </p:spPr>
        <p:txBody>
          <a:bodyPr>
            <a:noAutofit/>
          </a:bodyPr>
          <a:lstStyle/>
          <a:p>
            <a:r>
              <a:rPr lang="en-US" sz="3200" dirty="0">
                <a:latin typeface="Avenir Light" panose="020B0402020203020204" pitchFamily="34" charset="77"/>
                <a:cs typeface="Calibri Light"/>
              </a:rPr>
              <a:t>Best-In-Class Underwriting (cont.)</a:t>
            </a:r>
          </a:p>
        </p:txBody>
      </p:sp>
      <p:sp>
        <p:nvSpPr>
          <p:cNvPr id="4" name="TextBox 3">
            <a:extLst>
              <a:ext uri="{FF2B5EF4-FFF2-40B4-BE49-F238E27FC236}">
                <a16:creationId xmlns:a16="http://schemas.microsoft.com/office/drawing/2014/main" id="{510FC45C-FEE1-C243-ACAC-341849C4B503}"/>
              </a:ext>
            </a:extLst>
          </p:cNvPr>
          <p:cNvSpPr txBox="1"/>
          <p:nvPr/>
        </p:nvSpPr>
        <p:spPr>
          <a:xfrm>
            <a:off x="718730" y="563590"/>
            <a:ext cx="10887456" cy="338554"/>
          </a:xfrm>
          <a:prstGeom prst="rect">
            <a:avLst/>
          </a:prstGeom>
          <a:noFill/>
        </p:spPr>
        <p:txBody>
          <a:bodyPr wrap="square" rtlCol="0">
            <a:spAutoFit/>
          </a:bodyPr>
          <a:lstStyle/>
          <a:p>
            <a:r>
              <a:rPr lang="en-US" sz="1600" dirty="0">
                <a:latin typeface="Avenir Book" panose="02000503020000020003" pitchFamily="2" charset="0"/>
              </a:rPr>
              <a:t>Analyzing securitizations of Upstart loans provides a lens into the efficiency of Upstart’s underwriting abilities</a:t>
            </a:r>
          </a:p>
        </p:txBody>
      </p:sp>
      <p:sp>
        <p:nvSpPr>
          <p:cNvPr id="23" name="Slide Number Placeholder 22">
            <a:extLst>
              <a:ext uri="{FF2B5EF4-FFF2-40B4-BE49-F238E27FC236}">
                <a16:creationId xmlns:a16="http://schemas.microsoft.com/office/drawing/2014/main" id="{0ECD7D66-A7BD-714D-825B-6041D0F6B2C1}"/>
              </a:ext>
            </a:extLst>
          </p:cNvPr>
          <p:cNvSpPr>
            <a:spLocks noGrp="1"/>
          </p:cNvSpPr>
          <p:nvPr>
            <p:ph type="sldNum" sz="quarter" idx="12"/>
          </p:nvPr>
        </p:nvSpPr>
        <p:spPr>
          <a:xfrm>
            <a:off x="9132841" y="6339524"/>
            <a:ext cx="2743200" cy="365125"/>
          </a:xfrm>
        </p:spPr>
        <p:txBody>
          <a:bodyPr/>
          <a:lstStyle/>
          <a:p>
            <a:fld id="{C8C019A0-62CB-6D44-B51B-64E3F3600736}" type="slidenum">
              <a:rPr lang="en-US" smtClean="0">
                <a:latin typeface="Avenir Book" panose="02000503020000020003" pitchFamily="2" charset="0"/>
              </a:rPr>
              <a:t>6</a:t>
            </a:fld>
            <a:endParaRPr lang="en-US" dirty="0">
              <a:latin typeface="Avenir Book" panose="02000503020000020003" pitchFamily="2" charset="0"/>
            </a:endParaRPr>
          </a:p>
        </p:txBody>
      </p:sp>
      <p:grpSp>
        <p:nvGrpSpPr>
          <p:cNvPr id="24" name="Group 23">
            <a:extLst>
              <a:ext uri="{FF2B5EF4-FFF2-40B4-BE49-F238E27FC236}">
                <a16:creationId xmlns:a16="http://schemas.microsoft.com/office/drawing/2014/main" id="{84DD7BAB-8D5D-0E40-A8A3-FA1FDFAD0399}"/>
              </a:ext>
            </a:extLst>
          </p:cNvPr>
          <p:cNvGrpSpPr/>
          <p:nvPr/>
        </p:nvGrpSpPr>
        <p:grpSpPr>
          <a:xfrm>
            <a:off x="3131189" y="6432987"/>
            <a:ext cx="6950487" cy="468356"/>
            <a:chOff x="3103757" y="6301996"/>
            <a:chExt cx="6950487" cy="468356"/>
          </a:xfrm>
        </p:grpSpPr>
        <p:sp>
          <p:nvSpPr>
            <p:cNvPr id="25" name="Oval 24">
              <a:extLst>
                <a:ext uri="{FF2B5EF4-FFF2-40B4-BE49-F238E27FC236}">
                  <a16:creationId xmlns:a16="http://schemas.microsoft.com/office/drawing/2014/main" id="{D3FDFF63-35ED-9345-A9EA-2C5231AF0660}"/>
                </a:ext>
              </a:extLst>
            </p:cNvPr>
            <p:cNvSpPr>
              <a:spLocks noChangeAspect="1"/>
            </p:cNvSpPr>
            <p:nvPr/>
          </p:nvSpPr>
          <p:spPr>
            <a:xfrm>
              <a:off x="3308887" y="6322081"/>
              <a:ext cx="146304" cy="146304"/>
            </a:xfrm>
            <a:prstGeom prst="ellipse">
              <a:avLst/>
            </a:prstGeom>
            <a:solidFill>
              <a:srgbClr val="00AEA9"/>
            </a:solidFill>
            <a:ln>
              <a:solidFill>
                <a:srgbClr val="00AEA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6" name="Oval 25">
              <a:extLst>
                <a:ext uri="{FF2B5EF4-FFF2-40B4-BE49-F238E27FC236}">
                  <a16:creationId xmlns:a16="http://schemas.microsoft.com/office/drawing/2014/main" id="{BDFE62B8-FE4E-9746-BEC5-9109A145A13A}"/>
                </a:ext>
              </a:extLst>
            </p:cNvPr>
            <p:cNvSpPr>
              <a:spLocks noChangeAspect="1"/>
            </p:cNvSpPr>
            <p:nvPr/>
          </p:nvSpPr>
          <p:spPr>
            <a:xfrm>
              <a:off x="5388871" y="6322081"/>
              <a:ext cx="146304" cy="146304"/>
            </a:xfrm>
            <a:prstGeom prst="ellipse">
              <a:avLst/>
            </a:prstGeom>
            <a:noFill/>
            <a:ln w="19050">
              <a:solidFill>
                <a:srgbClr val="00AEA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7" name="Oval 26">
              <a:extLst>
                <a:ext uri="{FF2B5EF4-FFF2-40B4-BE49-F238E27FC236}">
                  <a16:creationId xmlns:a16="http://schemas.microsoft.com/office/drawing/2014/main" id="{54CF1436-DD87-6D43-8526-2D3C6CC0B2C0}"/>
                </a:ext>
              </a:extLst>
            </p:cNvPr>
            <p:cNvSpPr>
              <a:spLocks noChangeAspect="1"/>
            </p:cNvSpPr>
            <p:nvPr/>
          </p:nvSpPr>
          <p:spPr>
            <a:xfrm>
              <a:off x="7468855" y="6308919"/>
              <a:ext cx="146304" cy="146304"/>
            </a:xfrm>
            <a:prstGeom prst="ellipse">
              <a:avLst/>
            </a:prstGeom>
            <a:noFill/>
            <a:ln w="19050">
              <a:solidFill>
                <a:srgbClr val="00AEA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8" name="Oval 27">
              <a:extLst>
                <a:ext uri="{FF2B5EF4-FFF2-40B4-BE49-F238E27FC236}">
                  <a16:creationId xmlns:a16="http://schemas.microsoft.com/office/drawing/2014/main" id="{F3AE8730-549C-0947-B1EE-549FB874D148}"/>
                </a:ext>
              </a:extLst>
            </p:cNvPr>
            <p:cNvSpPr>
              <a:spLocks noChangeAspect="1"/>
            </p:cNvSpPr>
            <p:nvPr/>
          </p:nvSpPr>
          <p:spPr>
            <a:xfrm>
              <a:off x="9548839" y="6301996"/>
              <a:ext cx="146304" cy="146304"/>
            </a:xfrm>
            <a:prstGeom prst="ellipse">
              <a:avLst/>
            </a:prstGeom>
            <a:noFill/>
            <a:ln w="19050">
              <a:solidFill>
                <a:srgbClr val="00AEA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Helvetica Neue" panose="02000503000000020004" pitchFamily="2" charset="0"/>
                <a:ea typeface="Helvetica Neue" panose="02000503000000020004" pitchFamily="2" charset="0"/>
                <a:cs typeface="Helvetica Neue" panose="02000503000000020004" pitchFamily="2" charset="0"/>
              </a:endParaRPr>
            </a:p>
          </p:txBody>
        </p:sp>
        <p:cxnSp>
          <p:nvCxnSpPr>
            <p:cNvPr id="29" name="Straight Connector 28">
              <a:extLst>
                <a:ext uri="{FF2B5EF4-FFF2-40B4-BE49-F238E27FC236}">
                  <a16:creationId xmlns:a16="http://schemas.microsoft.com/office/drawing/2014/main" id="{00E5EAD8-25A4-6A48-B960-08BE8DD9EFA4}"/>
                </a:ext>
              </a:extLst>
            </p:cNvPr>
            <p:cNvCxnSpPr>
              <a:cxnSpLocks/>
            </p:cNvCxnSpPr>
            <p:nvPr/>
          </p:nvCxnSpPr>
          <p:spPr>
            <a:xfrm>
              <a:off x="3455191" y="6391096"/>
              <a:ext cx="1933680" cy="0"/>
            </a:xfrm>
            <a:prstGeom prst="line">
              <a:avLst/>
            </a:prstGeom>
            <a:ln w="25400">
              <a:solidFill>
                <a:srgbClr val="00AEA9"/>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FCD0553B-4FE1-AF48-A3C0-7C0F3328DC72}"/>
                </a:ext>
              </a:extLst>
            </p:cNvPr>
            <p:cNvCxnSpPr>
              <a:cxnSpLocks/>
            </p:cNvCxnSpPr>
            <p:nvPr/>
          </p:nvCxnSpPr>
          <p:spPr>
            <a:xfrm>
              <a:off x="5535175" y="6391096"/>
              <a:ext cx="1940136" cy="0"/>
            </a:xfrm>
            <a:prstGeom prst="line">
              <a:avLst/>
            </a:prstGeom>
            <a:ln w="25400">
              <a:solidFill>
                <a:srgbClr val="00AEA9"/>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E39F4E5-CA61-5643-A07B-7C75C1DB2765}"/>
                </a:ext>
              </a:extLst>
            </p:cNvPr>
            <p:cNvCxnSpPr>
              <a:cxnSpLocks/>
            </p:cNvCxnSpPr>
            <p:nvPr/>
          </p:nvCxnSpPr>
          <p:spPr>
            <a:xfrm>
              <a:off x="7608703" y="6391096"/>
              <a:ext cx="1940136" cy="0"/>
            </a:xfrm>
            <a:prstGeom prst="line">
              <a:avLst/>
            </a:prstGeom>
            <a:ln w="25400">
              <a:solidFill>
                <a:srgbClr val="00AEA9"/>
              </a:solidFill>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DA6DBFC7-F042-2142-8DEF-4EB927A1C082}"/>
                </a:ext>
              </a:extLst>
            </p:cNvPr>
            <p:cNvSpPr txBox="1"/>
            <p:nvPr/>
          </p:nvSpPr>
          <p:spPr>
            <a:xfrm>
              <a:off x="3103757" y="6508742"/>
              <a:ext cx="776175" cy="261610"/>
            </a:xfrm>
            <a:prstGeom prst="rect">
              <a:avLst/>
            </a:prstGeom>
            <a:noFill/>
          </p:spPr>
          <p:txBody>
            <a:bodyPr wrap="none" rtlCol="0" anchor="ctr">
              <a:spAutoFit/>
            </a:bodyPr>
            <a:lstStyle/>
            <a:p>
              <a:r>
                <a:rPr lang="en-US" sz="1100" dirty="0">
                  <a:latin typeface="Avenir Book" panose="02000503020000020003" pitchFamily="2" charset="0"/>
                  <a:ea typeface="Helvetica Neue" panose="02000503000000020004" pitchFamily="2" charset="0"/>
                  <a:cs typeface="Helvetica Neue" panose="02000503000000020004" pitchFamily="2" charset="0"/>
                </a:rPr>
                <a:t>Overview</a:t>
              </a:r>
            </a:p>
          </p:txBody>
        </p:sp>
        <p:sp>
          <p:nvSpPr>
            <p:cNvPr id="33" name="TextBox 32">
              <a:extLst>
                <a:ext uri="{FF2B5EF4-FFF2-40B4-BE49-F238E27FC236}">
                  <a16:creationId xmlns:a16="http://schemas.microsoft.com/office/drawing/2014/main" id="{962BC101-5D49-6C46-8055-B95076C71D92}"/>
                </a:ext>
              </a:extLst>
            </p:cNvPr>
            <p:cNvSpPr txBox="1"/>
            <p:nvPr/>
          </p:nvSpPr>
          <p:spPr>
            <a:xfrm>
              <a:off x="5139425" y="6508742"/>
              <a:ext cx="620683" cy="261610"/>
            </a:xfrm>
            <a:prstGeom prst="rect">
              <a:avLst/>
            </a:prstGeom>
            <a:noFill/>
          </p:spPr>
          <p:txBody>
            <a:bodyPr wrap="none" rtlCol="0" anchor="ctr">
              <a:spAutoFit/>
            </a:bodyPr>
            <a:lstStyle/>
            <a:p>
              <a:r>
                <a:rPr lang="en-US" sz="1100" dirty="0">
                  <a:latin typeface="Avenir Book" panose="02000503020000020003" pitchFamily="2" charset="0"/>
                  <a:ea typeface="Helvetica Neue UltraLight" panose="02000206000000020004" pitchFamily="2" charset="0"/>
                  <a:cs typeface="Helvetica Neue" panose="02000503000000020004" pitchFamily="2" charset="0"/>
                </a:rPr>
                <a:t>Theses</a:t>
              </a:r>
            </a:p>
          </p:txBody>
        </p:sp>
        <p:sp>
          <p:nvSpPr>
            <p:cNvPr id="34" name="TextBox 33">
              <a:extLst>
                <a:ext uri="{FF2B5EF4-FFF2-40B4-BE49-F238E27FC236}">
                  <a16:creationId xmlns:a16="http://schemas.microsoft.com/office/drawing/2014/main" id="{B10E0112-169A-CD41-9C79-879B67C91B06}"/>
                </a:ext>
              </a:extLst>
            </p:cNvPr>
            <p:cNvSpPr txBox="1"/>
            <p:nvPr/>
          </p:nvSpPr>
          <p:spPr>
            <a:xfrm>
              <a:off x="7145879" y="6508742"/>
              <a:ext cx="772969" cy="261610"/>
            </a:xfrm>
            <a:prstGeom prst="rect">
              <a:avLst/>
            </a:prstGeom>
            <a:noFill/>
          </p:spPr>
          <p:txBody>
            <a:bodyPr wrap="none" rtlCol="0" anchor="ctr">
              <a:spAutoFit/>
            </a:bodyPr>
            <a:lstStyle/>
            <a:p>
              <a:r>
                <a:rPr lang="en-US" sz="1100" dirty="0">
                  <a:latin typeface="Avenir Book" panose="02000503020000020003" pitchFamily="2" charset="0"/>
                  <a:ea typeface="Helvetica Neue UltraLight" panose="02000206000000020004" pitchFamily="2" charset="0"/>
                  <a:cs typeface="Helvetica Neue" panose="02000503000000020004" pitchFamily="2" charset="0"/>
                </a:rPr>
                <a:t>Valuation</a:t>
              </a:r>
            </a:p>
          </p:txBody>
        </p:sp>
        <p:sp>
          <p:nvSpPr>
            <p:cNvPr id="35" name="TextBox 34">
              <a:extLst>
                <a:ext uri="{FF2B5EF4-FFF2-40B4-BE49-F238E27FC236}">
                  <a16:creationId xmlns:a16="http://schemas.microsoft.com/office/drawing/2014/main" id="{A5B71885-74BA-CD4A-906C-AB784360B434}"/>
                </a:ext>
              </a:extLst>
            </p:cNvPr>
            <p:cNvSpPr txBox="1"/>
            <p:nvPr/>
          </p:nvSpPr>
          <p:spPr>
            <a:xfrm>
              <a:off x="9116167" y="6508742"/>
              <a:ext cx="938077" cy="261610"/>
            </a:xfrm>
            <a:prstGeom prst="rect">
              <a:avLst/>
            </a:prstGeom>
            <a:noFill/>
          </p:spPr>
          <p:txBody>
            <a:bodyPr wrap="none" rtlCol="0" anchor="ctr">
              <a:spAutoFit/>
            </a:bodyPr>
            <a:lstStyle/>
            <a:p>
              <a:r>
                <a:rPr lang="en-US" sz="1100" dirty="0">
                  <a:latin typeface="Avenir Book" panose="02000503020000020003" pitchFamily="2" charset="0"/>
                  <a:ea typeface="Helvetica Neue UltraLight" panose="02000206000000020004" pitchFamily="2" charset="0"/>
                  <a:cs typeface="Helvetica Neue" panose="02000503000000020004" pitchFamily="2" charset="0"/>
                </a:rPr>
                <a:t>Pre-Mortem</a:t>
              </a:r>
            </a:p>
          </p:txBody>
        </p:sp>
      </p:grpSp>
      <p:pic>
        <p:nvPicPr>
          <p:cNvPr id="1026" name="Picture 2" descr="Upstart Personal Loans Review for 2021 | LendEDU">
            <a:extLst>
              <a:ext uri="{FF2B5EF4-FFF2-40B4-BE49-F238E27FC236}">
                <a16:creationId xmlns:a16="http://schemas.microsoft.com/office/drawing/2014/main" id="{AD05F0E1-5D79-1148-902C-E3E12FF206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985" y="6402281"/>
            <a:ext cx="1729563" cy="35402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DAFF93F8-EFA8-2044-82DD-A24327A050DA}"/>
              </a:ext>
            </a:extLst>
          </p:cNvPr>
          <p:cNvPicPr>
            <a:picLocks noChangeAspect="1"/>
          </p:cNvPicPr>
          <p:nvPr/>
        </p:nvPicPr>
        <p:blipFill>
          <a:blip r:embed="rId3"/>
          <a:stretch>
            <a:fillRect/>
          </a:stretch>
        </p:blipFill>
        <p:spPr>
          <a:xfrm>
            <a:off x="12376806" y="1264272"/>
            <a:ext cx="3587931" cy="2030276"/>
          </a:xfrm>
          <a:prstGeom prst="rect">
            <a:avLst/>
          </a:prstGeom>
        </p:spPr>
      </p:pic>
      <p:pic>
        <p:nvPicPr>
          <p:cNvPr id="6" name="Picture 5">
            <a:extLst>
              <a:ext uri="{FF2B5EF4-FFF2-40B4-BE49-F238E27FC236}">
                <a16:creationId xmlns:a16="http://schemas.microsoft.com/office/drawing/2014/main" id="{89B0808D-3FF4-A746-88F5-E5F9809FFD68}"/>
              </a:ext>
            </a:extLst>
          </p:cNvPr>
          <p:cNvPicPr>
            <a:picLocks noChangeAspect="1"/>
          </p:cNvPicPr>
          <p:nvPr/>
        </p:nvPicPr>
        <p:blipFill>
          <a:blip r:embed="rId4"/>
          <a:stretch>
            <a:fillRect/>
          </a:stretch>
        </p:blipFill>
        <p:spPr>
          <a:xfrm>
            <a:off x="12676430" y="3994778"/>
            <a:ext cx="3185523" cy="1798669"/>
          </a:xfrm>
          <a:prstGeom prst="rect">
            <a:avLst/>
          </a:prstGeom>
        </p:spPr>
      </p:pic>
      <p:pic>
        <p:nvPicPr>
          <p:cNvPr id="7" name="Picture 6">
            <a:extLst>
              <a:ext uri="{FF2B5EF4-FFF2-40B4-BE49-F238E27FC236}">
                <a16:creationId xmlns:a16="http://schemas.microsoft.com/office/drawing/2014/main" id="{E8058D45-D9B4-B640-8BDE-69B0C81459CF}"/>
              </a:ext>
            </a:extLst>
          </p:cNvPr>
          <p:cNvPicPr>
            <a:picLocks noChangeAspect="1"/>
          </p:cNvPicPr>
          <p:nvPr/>
        </p:nvPicPr>
        <p:blipFill>
          <a:blip r:embed="rId5"/>
          <a:stretch>
            <a:fillRect/>
          </a:stretch>
        </p:blipFill>
        <p:spPr>
          <a:xfrm>
            <a:off x="8113252" y="886823"/>
            <a:ext cx="4058655" cy="1690131"/>
          </a:xfrm>
          <a:prstGeom prst="rect">
            <a:avLst/>
          </a:prstGeom>
        </p:spPr>
      </p:pic>
      <p:pic>
        <p:nvPicPr>
          <p:cNvPr id="9" name="Picture 8">
            <a:extLst>
              <a:ext uri="{FF2B5EF4-FFF2-40B4-BE49-F238E27FC236}">
                <a16:creationId xmlns:a16="http://schemas.microsoft.com/office/drawing/2014/main" id="{C910A80B-FFF4-FD4A-96D9-AC7889BAE4A5}"/>
              </a:ext>
            </a:extLst>
          </p:cNvPr>
          <p:cNvPicPr>
            <a:picLocks noChangeAspect="1"/>
          </p:cNvPicPr>
          <p:nvPr/>
        </p:nvPicPr>
        <p:blipFill>
          <a:blip r:embed="rId6"/>
          <a:stretch>
            <a:fillRect/>
          </a:stretch>
        </p:blipFill>
        <p:spPr>
          <a:xfrm>
            <a:off x="8170782" y="2598112"/>
            <a:ext cx="3943594" cy="1927315"/>
          </a:xfrm>
          <a:prstGeom prst="rect">
            <a:avLst/>
          </a:prstGeom>
        </p:spPr>
      </p:pic>
      <p:pic>
        <p:nvPicPr>
          <p:cNvPr id="10" name="Picture 9">
            <a:extLst>
              <a:ext uri="{FF2B5EF4-FFF2-40B4-BE49-F238E27FC236}">
                <a16:creationId xmlns:a16="http://schemas.microsoft.com/office/drawing/2014/main" id="{66908EA9-676A-6041-BD8B-77355F80307D}"/>
              </a:ext>
            </a:extLst>
          </p:cNvPr>
          <p:cNvPicPr>
            <a:picLocks noChangeAspect="1"/>
          </p:cNvPicPr>
          <p:nvPr/>
        </p:nvPicPr>
        <p:blipFill>
          <a:blip r:embed="rId7"/>
          <a:stretch>
            <a:fillRect/>
          </a:stretch>
        </p:blipFill>
        <p:spPr>
          <a:xfrm>
            <a:off x="4080045" y="2578636"/>
            <a:ext cx="4160793" cy="1902560"/>
          </a:xfrm>
          <a:prstGeom prst="rect">
            <a:avLst/>
          </a:prstGeom>
        </p:spPr>
      </p:pic>
      <p:sp>
        <p:nvSpPr>
          <p:cNvPr id="12" name="TextBox 11">
            <a:extLst>
              <a:ext uri="{FF2B5EF4-FFF2-40B4-BE49-F238E27FC236}">
                <a16:creationId xmlns:a16="http://schemas.microsoft.com/office/drawing/2014/main" id="{C26AE99C-09C6-B54A-AEB8-1B34D6C1222E}"/>
              </a:ext>
            </a:extLst>
          </p:cNvPr>
          <p:cNvSpPr txBox="1"/>
          <p:nvPr/>
        </p:nvSpPr>
        <p:spPr>
          <a:xfrm>
            <a:off x="470566" y="4577500"/>
            <a:ext cx="10727786" cy="1892826"/>
          </a:xfrm>
          <a:prstGeom prst="rect">
            <a:avLst/>
          </a:prstGeom>
          <a:noFill/>
        </p:spPr>
        <p:txBody>
          <a:bodyPr wrap="square" rtlCol="0">
            <a:spAutoFit/>
          </a:bodyPr>
          <a:lstStyle/>
          <a:p>
            <a:pPr marL="285750" indent="-285750">
              <a:buFont typeface="Arial" panose="020B0604020202020204" pitchFamily="34" charset="0"/>
              <a:buChar char="•"/>
            </a:pPr>
            <a:r>
              <a:rPr lang="en-US" sz="1300" dirty="0">
                <a:latin typeface="Avenir Book" panose="02000503020000020003" pitchFamily="2" charset="0"/>
              </a:rPr>
              <a:t>With best-in-class technology, UPST proves its superior underwriting ability. Over time we hypothesize that more and more banks will be willing to fund Upstart written loans with a continued track record of success.</a:t>
            </a:r>
          </a:p>
          <a:p>
            <a:pPr marL="742950" lvl="1" indent="-285750">
              <a:buFont typeface="Arial" panose="020B0604020202020204" pitchFamily="34" charset="0"/>
              <a:buChar char="•"/>
            </a:pPr>
            <a:r>
              <a:rPr lang="en-US" sz="1300" dirty="0">
                <a:latin typeface="Avenir Book" panose="02000503020000020003" pitchFamily="2" charset="0"/>
              </a:rPr>
              <a:t>Currently ~93% of revenues  come from UPST referrals. We think this will decrease to 74% by 2023.</a:t>
            </a:r>
          </a:p>
          <a:p>
            <a:pPr marL="285750" indent="-285750">
              <a:buFont typeface="Arial" panose="020B0604020202020204" pitchFamily="34" charset="0"/>
              <a:buChar char="•"/>
            </a:pPr>
            <a:r>
              <a:rPr lang="en-US" sz="1300" dirty="0">
                <a:latin typeface="Avenir Book" panose="02000503020000020003" pitchFamily="2" charset="0"/>
              </a:rPr>
              <a:t>Even in times of economic downturn, UPST’s relatively nascent model was able to be more accurate than current lending practices. During the COVID-19 pandemic, </a:t>
            </a:r>
            <a:r>
              <a:rPr lang="en-US" sz="1300" b="1" dirty="0">
                <a:latin typeface="Avenir Book" panose="02000503020000020003" pitchFamily="2" charset="0"/>
              </a:rPr>
              <a:t>UPST’s model was able to be</a:t>
            </a:r>
            <a:r>
              <a:rPr lang="en-US" sz="1300" dirty="0">
                <a:latin typeface="Avenir Book" panose="02000503020000020003" pitchFamily="2" charset="0"/>
              </a:rPr>
              <a:t> </a:t>
            </a:r>
            <a:r>
              <a:rPr lang="en-US" sz="1300" b="1" dirty="0">
                <a:latin typeface="Avenir Book" panose="02000503020000020003" pitchFamily="2" charset="0"/>
              </a:rPr>
              <a:t>5x more predictive than FICO scores</a:t>
            </a:r>
            <a:r>
              <a:rPr lang="en-US" sz="1300" dirty="0">
                <a:latin typeface="Avenir Book" panose="02000503020000020003" pitchFamily="2" charset="0"/>
              </a:rPr>
              <a:t>.</a:t>
            </a:r>
          </a:p>
          <a:p>
            <a:pPr marL="742950" lvl="1" indent="-285750">
              <a:buFont typeface="Arial" panose="020B0604020202020204" pitchFamily="34" charset="0"/>
              <a:buChar char="•"/>
            </a:pPr>
            <a:r>
              <a:rPr lang="en-US" sz="1300" dirty="0">
                <a:latin typeface="Avenir Book" panose="02000503020000020003" pitchFamily="2" charset="0"/>
              </a:rPr>
              <a:t>More illustrative, bank partners were quick to “turn-on” UPST during COVID. Q2 2020 saw an 86% q/q decline in loan originations as bank partners and capital markets aggressively sought to reduce risk. In Q3 2020, however, loans originated recovered rapidly to 96% of pre-COVID levels. This represented a strong vote of confidence by UPST’s funding sources.</a:t>
            </a:r>
          </a:p>
          <a:p>
            <a:endParaRPr lang="en-US" sz="1300" dirty="0"/>
          </a:p>
        </p:txBody>
      </p:sp>
      <p:sp>
        <p:nvSpPr>
          <p:cNvPr id="13" name="TextBox 12">
            <a:extLst>
              <a:ext uri="{FF2B5EF4-FFF2-40B4-BE49-F238E27FC236}">
                <a16:creationId xmlns:a16="http://schemas.microsoft.com/office/drawing/2014/main" id="{4E5B17F6-B70C-F94B-9481-204AC5CE3C10}"/>
              </a:ext>
            </a:extLst>
          </p:cNvPr>
          <p:cNvSpPr txBox="1"/>
          <p:nvPr/>
        </p:nvSpPr>
        <p:spPr>
          <a:xfrm>
            <a:off x="718730" y="2394270"/>
            <a:ext cx="3488900" cy="2292935"/>
          </a:xfrm>
          <a:prstGeom prst="rect">
            <a:avLst/>
          </a:prstGeom>
          <a:noFill/>
        </p:spPr>
        <p:txBody>
          <a:bodyPr wrap="square" rtlCol="0">
            <a:spAutoFit/>
          </a:bodyPr>
          <a:lstStyle/>
          <a:p>
            <a:pPr marL="285750" indent="-285750">
              <a:buFont typeface="Arial" panose="020B0604020202020204" pitchFamily="34" charset="0"/>
              <a:buChar char="•"/>
            </a:pPr>
            <a:r>
              <a:rPr lang="en-US" sz="1300" dirty="0">
                <a:latin typeface="Avenir Book" panose="02000503020000020003" pitchFamily="2" charset="0"/>
              </a:rPr>
              <a:t>Furthermore, despite riskier loans, Upstart has seen is CNL remain constant or decrease over time as their model improves.</a:t>
            </a:r>
          </a:p>
          <a:p>
            <a:pPr marL="742950" lvl="1" indent="-285750">
              <a:buFont typeface="Arial" panose="020B0604020202020204" pitchFamily="34" charset="0"/>
              <a:buChar char="•"/>
            </a:pPr>
            <a:r>
              <a:rPr lang="en-US" sz="1300" dirty="0">
                <a:latin typeface="Avenir Book" panose="02000503020000020003" pitchFamily="2" charset="0"/>
              </a:rPr>
              <a:t>As compared to Moody’s loss predictions, </a:t>
            </a:r>
            <a:r>
              <a:rPr lang="en-US" sz="1300" b="1" dirty="0">
                <a:latin typeface="Avenir Book" panose="02000503020000020003" pitchFamily="2" charset="0"/>
              </a:rPr>
              <a:t>actual realized losses were 31% to 71% lower.</a:t>
            </a:r>
            <a:r>
              <a:rPr lang="en-US" sz="1300" dirty="0">
                <a:latin typeface="Avenir Book" panose="02000503020000020003" pitchFamily="2" charset="0"/>
              </a:rPr>
              <a:t> On average, Upstart saw a </a:t>
            </a:r>
            <a:r>
              <a:rPr lang="en-US" sz="1300" b="1" dirty="0">
                <a:latin typeface="Avenir Book" panose="02000503020000020003" pitchFamily="2" charset="0"/>
              </a:rPr>
              <a:t>deviation of -48%</a:t>
            </a:r>
            <a:r>
              <a:rPr lang="en-US" sz="1300" dirty="0">
                <a:latin typeface="Avenir Book" panose="02000503020000020003" pitchFamily="2" charset="0"/>
              </a:rPr>
              <a:t> when compared to Moody’s loss predictions.</a:t>
            </a:r>
          </a:p>
          <a:p>
            <a:endParaRPr lang="en-US" sz="1300" dirty="0"/>
          </a:p>
        </p:txBody>
      </p:sp>
    </p:spTree>
    <p:extLst>
      <p:ext uri="{BB962C8B-B14F-4D97-AF65-F5344CB8AC3E}">
        <p14:creationId xmlns:p14="http://schemas.microsoft.com/office/powerpoint/2010/main" val="41094613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987CD2AE-D65F-7445-9FED-D358EB6DBD32}"/>
              </a:ext>
            </a:extLst>
          </p:cNvPr>
          <p:cNvSpPr txBox="1"/>
          <p:nvPr/>
        </p:nvSpPr>
        <p:spPr>
          <a:xfrm>
            <a:off x="255168" y="3553463"/>
            <a:ext cx="7809549" cy="3108543"/>
          </a:xfrm>
          <a:prstGeom prst="rect">
            <a:avLst/>
          </a:prstGeom>
          <a:noFill/>
        </p:spPr>
        <p:txBody>
          <a:bodyPr wrap="square" rtlCol="0">
            <a:spAutoFit/>
          </a:bodyPr>
          <a:lstStyle/>
          <a:p>
            <a:r>
              <a:rPr lang="en-US" sz="1400" b="1" dirty="0">
                <a:latin typeface="Avenir Book" panose="02000503020000020003" pitchFamily="2" charset="0"/>
              </a:rPr>
              <a:t>VADER Sentiment Analysis</a:t>
            </a:r>
          </a:p>
          <a:p>
            <a:pPr marL="285750" indent="-285750">
              <a:buFont typeface="Arial" panose="020B0604020202020204" pitchFamily="34" charset="0"/>
              <a:buChar char="•"/>
            </a:pPr>
            <a:r>
              <a:rPr lang="en-US" sz="1400" dirty="0">
                <a:latin typeface="Avenir Book" panose="02000503020000020003" pitchFamily="2" charset="0"/>
              </a:rPr>
              <a:t>Credit Karma currently accounts for ~50% of traffic to UPST</a:t>
            </a:r>
          </a:p>
          <a:p>
            <a:pPr marL="285750" indent="-285750">
              <a:buFont typeface="Arial" panose="020B0604020202020204" pitchFamily="34" charset="0"/>
              <a:buChar char="•"/>
            </a:pPr>
            <a:r>
              <a:rPr lang="en-US" sz="1400" dirty="0">
                <a:latin typeface="Avenir Book" panose="02000503020000020003" pitchFamily="2" charset="0"/>
              </a:rPr>
              <a:t>Using Credit Karma reviews as a proxy for customer sentiment, our team analyzed over </a:t>
            </a:r>
            <a:r>
              <a:rPr lang="en-US" sz="1400" b="1" dirty="0">
                <a:latin typeface="Avenir Book" panose="02000503020000020003" pitchFamily="2" charset="0"/>
              </a:rPr>
              <a:t>2,000 credit karma reviews on UPST and its main competitors.</a:t>
            </a:r>
          </a:p>
          <a:p>
            <a:pPr marL="285750" indent="-285750">
              <a:buFont typeface="Arial" panose="020B0604020202020204" pitchFamily="34" charset="0"/>
              <a:buChar char="•"/>
            </a:pPr>
            <a:r>
              <a:rPr lang="en-US" sz="1400" dirty="0">
                <a:latin typeface="Avenir Book" panose="02000503020000020003" pitchFamily="2" charset="0"/>
              </a:rPr>
              <a:t>Valence Aware Dictionary for Sentiment Reasoning (VADER) is a model used for text </a:t>
            </a:r>
            <a:r>
              <a:rPr lang="en-US" sz="1400" b="1" dirty="0">
                <a:latin typeface="Avenir Book" panose="02000503020000020003" pitchFamily="2" charset="0"/>
              </a:rPr>
              <a:t>sentiment analysis</a:t>
            </a:r>
            <a:r>
              <a:rPr lang="en-US" sz="1400" dirty="0">
                <a:latin typeface="Avenir Book" panose="02000503020000020003" pitchFamily="2" charset="0"/>
              </a:rPr>
              <a:t> that is sensitive to both polarity (positive/negative) and intensity (strength) of emotion</a:t>
            </a:r>
          </a:p>
          <a:p>
            <a:pPr marL="285750" indent="-285750">
              <a:buFont typeface="Arial" panose="020B0604020202020204" pitchFamily="34" charset="0"/>
              <a:buChar char="•"/>
            </a:pPr>
            <a:r>
              <a:rPr lang="en-US" sz="1400" dirty="0">
                <a:latin typeface="Avenir Book" panose="02000503020000020003" pitchFamily="2" charset="0"/>
              </a:rPr>
              <a:t>UPST consistently ranked high in its VADER1 sentiment analysis score and keyword search volume. </a:t>
            </a:r>
            <a:r>
              <a:rPr lang="en-US" sz="1400" b="1" dirty="0">
                <a:latin typeface="Avenir Book" panose="02000503020000020003" pitchFamily="2" charset="0"/>
              </a:rPr>
              <a:t>UPST scored 3.0x average positive sentiment.</a:t>
            </a:r>
          </a:p>
          <a:p>
            <a:pPr marL="742950" lvl="1" indent="-285750">
              <a:buFont typeface="Arial" panose="020B0604020202020204" pitchFamily="34" charset="0"/>
              <a:buChar char="•"/>
            </a:pPr>
            <a:r>
              <a:rPr lang="en-US" sz="1400" dirty="0">
                <a:latin typeface="Avenir Book" panose="02000503020000020003" pitchFamily="2" charset="0"/>
              </a:rPr>
              <a:t>UPST generates 2.7x avg monthly search volumes and demonstrates strong organic CTR rates.</a:t>
            </a:r>
          </a:p>
          <a:p>
            <a:pPr marL="285750" indent="-285750">
              <a:buFont typeface="Arial" panose="020B0604020202020204" pitchFamily="34" charset="0"/>
              <a:buChar char="•"/>
            </a:pPr>
            <a:r>
              <a:rPr lang="en-US" sz="1400" dirty="0">
                <a:latin typeface="Avenir Book" panose="02000503020000020003" pitchFamily="2" charset="0"/>
              </a:rPr>
              <a:t>With a focus on growing conversion rates and increases loans transacted, UPST can keep its flywheel spinning and ensure its model continues to improve over time.</a:t>
            </a:r>
          </a:p>
          <a:p>
            <a:pPr marL="285750" indent="-285750">
              <a:buFont typeface="Arial" panose="020B0604020202020204" pitchFamily="34" charset="0"/>
              <a:buChar char="•"/>
            </a:pPr>
            <a:endParaRPr lang="en-US" sz="1400" b="1" dirty="0">
              <a:latin typeface="Avenir Book" panose="02000503020000020003" pitchFamily="2" charset="0"/>
            </a:endParaRPr>
          </a:p>
        </p:txBody>
      </p:sp>
      <p:sp>
        <p:nvSpPr>
          <p:cNvPr id="2" name="Title 1">
            <a:extLst>
              <a:ext uri="{FF2B5EF4-FFF2-40B4-BE49-F238E27FC236}">
                <a16:creationId xmlns:a16="http://schemas.microsoft.com/office/drawing/2014/main" id="{90E5ED59-C786-4525-8B67-A085BCD3D353}"/>
              </a:ext>
            </a:extLst>
          </p:cNvPr>
          <p:cNvSpPr>
            <a:spLocks noGrp="1"/>
          </p:cNvSpPr>
          <p:nvPr>
            <p:ph type="title"/>
          </p:nvPr>
        </p:nvSpPr>
        <p:spPr>
          <a:xfrm>
            <a:off x="682752" y="201462"/>
            <a:ext cx="10515600" cy="432683"/>
          </a:xfrm>
        </p:spPr>
        <p:txBody>
          <a:bodyPr>
            <a:noAutofit/>
          </a:bodyPr>
          <a:lstStyle/>
          <a:p>
            <a:r>
              <a:rPr lang="en-US" sz="3200" dirty="0">
                <a:latin typeface="Avenir Light" panose="020B0402020203020204" pitchFamily="34" charset="77"/>
                <a:cs typeface="Calibri Light"/>
              </a:rPr>
              <a:t>AI Flywheel</a:t>
            </a:r>
          </a:p>
        </p:txBody>
      </p:sp>
      <p:sp>
        <p:nvSpPr>
          <p:cNvPr id="4" name="TextBox 3">
            <a:extLst>
              <a:ext uri="{FF2B5EF4-FFF2-40B4-BE49-F238E27FC236}">
                <a16:creationId xmlns:a16="http://schemas.microsoft.com/office/drawing/2014/main" id="{510FC45C-FEE1-C243-ACAC-341849C4B503}"/>
              </a:ext>
            </a:extLst>
          </p:cNvPr>
          <p:cNvSpPr txBox="1"/>
          <p:nvPr/>
        </p:nvSpPr>
        <p:spPr>
          <a:xfrm>
            <a:off x="502799" y="469461"/>
            <a:ext cx="10887456" cy="338554"/>
          </a:xfrm>
          <a:prstGeom prst="rect">
            <a:avLst/>
          </a:prstGeom>
          <a:noFill/>
        </p:spPr>
        <p:txBody>
          <a:bodyPr wrap="square" rtlCol="0">
            <a:spAutoFit/>
          </a:bodyPr>
          <a:lstStyle/>
          <a:p>
            <a:r>
              <a:rPr lang="en-US" sz="1600" dirty="0">
                <a:latin typeface="Avenir Book" panose="02000503020000020003" pitchFamily="2" charset="0"/>
              </a:rPr>
              <a:t>Upstart has a flywheel which drives continuous improvement as it scales </a:t>
            </a:r>
          </a:p>
        </p:txBody>
      </p:sp>
      <p:sp>
        <p:nvSpPr>
          <p:cNvPr id="23" name="Slide Number Placeholder 22">
            <a:extLst>
              <a:ext uri="{FF2B5EF4-FFF2-40B4-BE49-F238E27FC236}">
                <a16:creationId xmlns:a16="http://schemas.microsoft.com/office/drawing/2014/main" id="{0ECD7D66-A7BD-714D-825B-6041D0F6B2C1}"/>
              </a:ext>
            </a:extLst>
          </p:cNvPr>
          <p:cNvSpPr>
            <a:spLocks noGrp="1"/>
          </p:cNvSpPr>
          <p:nvPr>
            <p:ph type="sldNum" sz="quarter" idx="12"/>
          </p:nvPr>
        </p:nvSpPr>
        <p:spPr>
          <a:xfrm>
            <a:off x="9132841" y="6339524"/>
            <a:ext cx="2743200" cy="365125"/>
          </a:xfrm>
        </p:spPr>
        <p:txBody>
          <a:bodyPr/>
          <a:lstStyle/>
          <a:p>
            <a:fld id="{C8C019A0-62CB-6D44-B51B-64E3F3600736}" type="slidenum">
              <a:rPr lang="en-US" smtClean="0">
                <a:latin typeface="Avenir Book" panose="02000503020000020003" pitchFamily="2" charset="0"/>
              </a:rPr>
              <a:t>7</a:t>
            </a:fld>
            <a:endParaRPr lang="en-US" dirty="0">
              <a:latin typeface="Avenir Book" panose="02000503020000020003" pitchFamily="2" charset="0"/>
            </a:endParaRPr>
          </a:p>
        </p:txBody>
      </p:sp>
      <p:grpSp>
        <p:nvGrpSpPr>
          <p:cNvPr id="24" name="Group 23">
            <a:extLst>
              <a:ext uri="{FF2B5EF4-FFF2-40B4-BE49-F238E27FC236}">
                <a16:creationId xmlns:a16="http://schemas.microsoft.com/office/drawing/2014/main" id="{84DD7BAB-8D5D-0E40-A8A3-FA1FDFAD0399}"/>
              </a:ext>
            </a:extLst>
          </p:cNvPr>
          <p:cNvGrpSpPr/>
          <p:nvPr/>
        </p:nvGrpSpPr>
        <p:grpSpPr>
          <a:xfrm>
            <a:off x="3131189" y="6432987"/>
            <a:ext cx="6950487" cy="468356"/>
            <a:chOff x="3103757" y="6301996"/>
            <a:chExt cx="6950487" cy="468356"/>
          </a:xfrm>
        </p:grpSpPr>
        <p:sp>
          <p:nvSpPr>
            <p:cNvPr id="25" name="Oval 24">
              <a:extLst>
                <a:ext uri="{FF2B5EF4-FFF2-40B4-BE49-F238E27FC236}">
                  <a16:creationId xmlns:a16="http://schemas.microsoft.com/office/drawing/2014/main" id="{D3FDFF63-35ED-9345-A9EA-2C5231AF0660}"/>
                </a:ext>
              </a:extLst>
            </p:cNvPr>
            <p:cNvSpPr>
              <a:spLocks noChangeAspect="1"/>
            </p:cNvSpPr>
            <p:nvPr/>
          </p:nvSpPr>
          <p:spPr>
            <a:xfrm>
              <a:off x="3308887" y="6322081"/>
              <a:ext cx="146304" cy="146304"/>
            </a:xfrm>
            <a:prstGeom prst="ellipse">
              <a:avLst/>
            </a:prstGeom>
            <a:noFill/>
            <a:ln w="19050">
              <a:solidFill>
                <a:srgbClr val="00AEA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6" name="Oval 25">
              <a:extLst>
                <a:ext uri="{FF2B5EF4-FFF2-40B4-BE49-F238E27FC236}">
                  <a16:creationId xmlns:a16="http://schemas.microsoft.com/office/drawing/2014/main" id="{BDFE62B8-FE4E-9746-BEC5-9109A145A13A}"/>
                </a:ext>
              </a:extLst>
            </p:cNvPr>
            <p:cNvSpPr>
              <a:spLocks noChangeAspect="1"/>
            </p:cNvSpPr>
            <p:nvPr/>
          </p:nvSpPr>
          <p:spPr>
            <a:xfrm>
              <a:off x="5388871" y="6322081"/>
              <a:ext cx="146304" cy="146304"/>
            </a:xfrm>
            <a:prstGeom prst="ellipse">
              <a:avLst/>
            </a:prstGeom>
            <a:solidFill>
              <a:srgbClr val="00AEA9"/>
            </a:solidFill>
            <a:ln w="19050">
              <a:solidFill>
                <a:srgbClr val="00AEA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7" name="Oval 26">
              <a:extLst>
                <a:ext uri="{FF2B5EF4-FFF2-40B4-BE49-F238E27FC236}">
                  <a16:creationId xmlns:a16="http://schemas.microsoft.com/office/drawing/2014/main" id="{54CF1436-DD87-6D43-8526-2D3C6CC0B2C0}"/>
                </a:ext>
              </a:extLst>
            </p:cNvPr>
            <p:cNvSpPr>
              <a:spLocks noChangeAspect="1"/>
            </p:cNvSpPr>
            <p:nvPr/>
          </p:nvSpPr>
          <p:spPr>
            <a:xfrm>
              <a:off x="7468855" y="6308919"/>
              <a:ext cx="146304" cy="146304"/>
            </a:xfrm>
            <a:prstGeom prst="ellipse">
              <a:avLst/>
            </a:prstGeom>
            <a:noFill/>
            <a:ln w="19050">
              <a:solidFill>
                <a:srgbClr val="00AEA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8" name="Oval 27">
              <a:extLst>
                <a:ext uri="{FF2B5EF4-FFF2-40B4-BE49-F238E27FC236}">
                  <a16:creationId xmlns:a16="http://schemas.microsoft.com/office/drawing/2014/main" id="{F3AE8730-549C-0947-B1EE-549FB874D148}"/>
                </a:ext>
              </a:extLst>
            </p:cNvPr>
            <p:cNvSpPr>
              <a:spLocks noChangeAspect="1"/>
            </p:cNvSpPr>
            <p:nvPr/>
          </p:nvSpPr>
          <p:spPr>
            <a:xfrm>
              <a:off x="9548839" y="6301996"/>
              <a:ext cx="146304" cy="146304"/>
            </a:xfrm>
            <a:prstGeom prst="ellipse">
              <a:avLst/>
            </a:prstGeom>
            <a:noFill/>
            <a:ln w="19050">
              <a:solidFill>
                <a:srgbClr val="00AEA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Helvetica Neue" panose="02000503000000020004" pitchFamily="2" charset="0"/>
                <a:ea typeface="Helvetica Neue" panose="02000503000000020004" pitchFamily="2" charset="0"/>
                <a:cs typeface="Helvetica Neue" panose="02000503000000020004" pitchFamily="2" charset="0"/>
              </a:endParaRPr>
            </a:p>
          </p:txBody>
        </p:sp>
        <p:cxnSp>
          <p:nvCxnSpPr>
            <p:cNvPr id="29" name="Straight Connector 28">
              <a:extLst>
                <a:ext uri="{FF2B5EF4-FFF2-40B4-BE49-F238E27FC236}">
                  <a16:creationId xmlns:a16="http://schemas.microsoft.com/office/drawing/2014/main" id="{00E5EAD8-25A4-6A48-B960-08BE8DD9EFA4}"/>
                </a:ext>
              </a:extLst>
            </p:cNvPr>
            <p:cNvCxnSpPr>
              <a:cxnSpLocks/>
            </p:cNvCxnSpPr>
            <p:nvPr/>
          </p:nvCxnSpPr>
          <p:spPr>
            <a:xfrm>
              <a:off x="3455191" y="6391096"/>
              <a:ext cx="1933680" cy="0"/>
            </a:xfrm>
            <a:prstGeom prst="line">
              <a:avLst/>
            </a:prstGeom>
            <a:ln w="25400">
              <a:solidFill>
                <a:srgbClr val="00AEA9"/>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FCD0553B-4FE1-AF48-A3C0-7C0F3328DC72}"/>
                </a:ext>
              </a:extLst>
            </p:cNvPr>
            <p:cNvCxnSpPr>
              <a:cxnSpLocks/>
            </p:cNvCxnSpPr>
            <p:nvPr/>
          </p:nvCxnSpPr>
          <p:spPr>
            <a:xfrm>
              <a:off x="5535175" y="6391096"/>
              <a:ext cx="1940136" cy="0"/>
            </a:xfrm>
            <a:prstGeom prst="line">
              <a:avLst/>
            </a:prstGeom>
            <a:ln w="25400">
              <a:solidFill>
                <a:srgbClr val="00AEA9"/>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E39F4E5-CA61-5643-A07B-7C75C1DB2765}"/>
                </a:ext>
              </a:extLst>
            </p:cNvPr>
            <p:cNvCxnSpPr>
              <a:cxnSpLocks/>
            </p:cNvCxnSpPr>
            <p:nvPr/>
          </p:nvCxnSpPr>
          <p:spPr>
            <a:xfrm>
              <a:off x="7608703" y="6391096"/>
              <a:ext cx="1940136" cy="0"/>
            </a:xfrm>
            <a:prstGeom prst="line">
              <a:avLst/>
            </a:prstGeom>
            <a:ln w="25400">
              <a:solidFill>
                <a:srgbClr val="00AEA9"/>
              </a:solidFill>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DA6DBFC7-F042-2142-8DEF-4EB927A1C082}"/>
                </a:ext>
              </a:extLst>
            </p:cNvPr>
            <p:cNvSpPr txBox="1"/>
            <p:nvPr/>
          </p:nvSpPr>
          <p:spPr>
            <a:xfrm>
              <a:off x="3103757" y="6508742"/>
              <a:ext cx="776175" cy="261610"/>
            </a:xfrm>
            <a:prstGeom prst="rect">
              <a:avLst/>
            </a:prstGeom>
            <a:noFill/>
          </p:spPr>
          <p:txBody>
            <a:bodyPr wrap="none" rtlCol="0" anchor="ctr">
              <a:spAutoFit/>
            </a:bodyPr>
            <a:lstStyle/>
            <a:p>
              <a:r>
                <a:rPr lang="en-US" sz="1100" dirty="0">
                  <a:latin typeface="Avenir Book" panose="02000503020000020003" pitchFamily="2" charset="0"/>
                  <a:ea typeface="Helvetica Neue" panose="02000503000000020004" pitchFamily="2" charset="0"/>
                  <a:cs typeface="Helvetica Neue" panose="02000503000000020004" pitchFamily="2" charset="0"/>
                </a:rPr>
                <a:t>Overview</a:t>
              </a:r>
            </a:p>
          </p:txBody>
        </p:sp>
        <p:sp>
          <p:nvSpPr>
            <p:cNvPr id="33" name="TextBox 32">
              <a:extLst>
                <a:ext uri="{FF2B5EF4-FFF2-40B4-BE49-F238E27FC236}">
                  <a16:creationId xmlns:a16="http://schemas.microsoft.com/office/drawing/2014/main" id="{962BC101-5D49-6C46-8055-B95076C71D92}"/>
                </a:ext>
              </a:extLst>
            </p:cNvPr>
            <p:cNvSpPr txBox="1"/>
            <p:nvPr/>
          </p:nvSpPr>
          <p:spPr>
            <a:xfrm>
              <a:off x="5139425" y="6508742"/>
              <a:ext cx="620683" cy="261610"/>
            </a:xfrm>
            <a:prstGeom prst="rect">
              <a:avLst/>
            </a:prstGeom>
            <a:noFill/>
          </p:spPr>
          <p:txBody>
            <a:bodyPr wrap="none" rtlCol="0" anchor="ctr">
              <a:spAutoFit/>
            </a:bodyPr>
            <a:lstStyle/>
            <a:p>
              <a:r>
                <a:rPr lang="en-US" sz="1100" dirty="0">
                  <a:latin typeface="Avenir Book" panose="02000503020000020003" pitchFamily="2" charset="0"/>
                  <a:ea typeface="Helvetica Neue UltraLight" panose="02000206000000020004" pitchFamily="2" charset="0"/>
                  <a:cs typeface="Helvetica Neue" panose="02000503000000020004" pitchFamily="2" charset="0"/>
                </a:rPr>
                <a:t>Theses</a:t>
              </a:r>
            </a:p>
          </p:txBody>
        </p:sp>
        <p:sp>
          <p:nvSpPr>
            <p:cNvPr id="34" name="TextBox 33">
              <a:extLst>
                <a:ext uri="{FF2B5EF4-FFF2-40B4-BE49-F238E27FC236}">
                  <a16:creationId xmlns:a16="http://schemas.microsoft.com/office/drawing/2014/main" id="{B10E0112-169A-CD41-9C79-879B67C91B06}"/>
                </a:ext>
              </a:extLst>
            </p:cNvPr>
            <p:cNvSpPr txBox="1"/>
            <p:nvPr/>
          </p:nvSpPr>
          <p:spPr>
            <a:xfrm>
              <a:off x="7145879" y="6508742"/>
              <a:ext cx="772969" cy="261610"/>
            </a:xfrm>
            <a:prstGeom prst="rect">
              <a:avLst/>
            </a:prstGeom>
            <a:noFill/>
          </p:spPr>
          <p:txBody>
            <a:bodyPr wrap="none" rtlCol="0" anchor="ctr">
              <a:spAutoFit/>
            </a:bodyPr>
            <a:lstStyle/>
            <a:p>
              <a:r>
                <a:rPr lang="en-US" sz="1100" dirty="0">
                  <a:latin typeface="Avenir Book" panose="02000503020000020003" pitchFamily="2" charset="0"/>
                  <a:ea typeface="Helvetica Neue UltraLight" panose="02000206000000020004" pitchFamily="2" charset="0"/>
                  <a:cs typeface="Helvetica Neue" panose="02000503000000020004" pitchFamily="2" charset="0"/>
                </a:rPr>
                <a:t>Valuation</a:t>
              </a:r>
            </a:p>
          </p:txBody>
        </p:sp>
        <p:sp>
          <p:nvSpPr>
            <p:cNvPr id="35" name="TextBox 34">
              <a:extLst>
                <a:ext uri="{FF2B5EF4-FFF2-40B4-BE49-F238E27FC236}">
                  <a16:creationId xmlns:a16="http://schemas.microsoft.com/office/drawing/2014/main" id="{A5B71885-74BA-CD4A-906C-AB784360B434}"/>
                </a:ext>
              </a:extLst>
            </p:cNvPr>
            <p:cNvSpPr txBox="1"/>
            <p:nvPr/>
          </p:nvSpPr>
          <p:spPr>
            <a:xfrm>
              <a:off x="9116167" y="6508742"/>
              <a:ext cx="938077" cy="261610"/>
            </a:xfrm>
            <a:prstGeom prst="rect">
              <a:avLst/>
            </a:prstGeom>
            <a:noFill/>
          </p:spPr>
          <p:txBody>
            <a:bodyPr wrap="none" rtlCol="0" anchor="ctr">
              <a:spAutoFit/>
            </a:bodyPr>
            <a:lstStyle/>
            <a:p>
              <a:r>
                <a:rPr lang="en-US" sz="1100" dirty="0">
                  <a:latin typeface="Avenir Book" panose="02000503020000020003" pitchFamily="2" charset="0"/>
                  <a:ea typeface="Helvetica Neue UltraLight" panose="02000206000000020004" pitchFamily="2" charset="0"/>
                  <a:cs typeface="Helvetica Neue" panose="02000503000000020004" pitchFamily="2" charset="0"/>
                </a:rPr>
                <a:t>Pre-Mortem</a:t>
              </a:r>
            </a:p>
          </p:txBody>
        </p:sp>
      </p:grpSp>
      <p:pic>
        <p:nvPicPr>
          <p:cNvPr id="1026" name="Picture 2" descr="Upstart Personal Loans Review for 2021 | LendEDU">
            <a:extLst>
              <a:ext uri="{FF2B5EF4-FFF2-40B4-BE49-F238E27FC236}">
                <a16:creationId xmlns:a16="http://schemas.microsoft.com/office/drawing/2014/main" id="{AD05F0E1-5D79-1148-902C-E3E12FF206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985" y="6402281"/>
            <a:ext cx="1729563" cy="35402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DAFF93F8-EFA8-2044-82DD-A24327A050DA}"/>
              </a:ext>
            </a:extLst>
          </p:cNvPr>
          <p:cNvPicPr>
            <a:picLocks noChangeAspect="1"/>
          </p:cNvPicPr>
          <p:nvPr/>
        </p:nvPicPr>
        <p:blipFill>
          <a:blip r:embed="rId4"/>
          <a:stretch>
            <a:fillRect/>
          </a:stretch>
        </p:blipFill>
        <p:spPr>
          <a:xfrm>
            <a:off x="12376806" y="1264272"/>
            <a:ext cx="3587931" cy="2030276"/>
          </a:xfrm>
          <a:prstGeom prst="rect">
            <a:avLst/>
          </a:prstGeom>
        </p:spPr>
      </p:pic>
      <p:pic>
        <p:nvPicPr>
          <p:cNvPr id="6" name="Picture 5">
            <a:extLst>
              <a:ext uri="{FF2B5EF4-FFF2-40B4-BE49-F238E27FC236}">
                <a16:creationId xmlns:a16="http://schemas.microsoft.com/office/drawing/2014/main" id="{89B0808D-3FF4-A746-88F5-E5F9809FFD68}"/>
              </a:ext>
            </a:extLst>
          </p:cNvPr>
          <p:cNvPicPr>
            <a:picLocks noChangeAspect="1"/>
          </p:cNvPicPr>
          <p:nvPr/>
        </p:nvPicPr>
        <p:blipFill>
          <a:blip r:embed="rId5"/>
          <a:stretch>
            <a:fillRect/>
          </a:stretch>
        </p:blipFill>
        <p:spPr>
          <a:xfrm>
            <a:off x="12676430" y="3994778"/>
            <a:ext cx="3185523" cy="1798669"/>
          </a:xfrm>
          <a:prstGeom prst="rect">
            <a:avLst/>
          </a:prstGeom>
        </p:spPr>
      </p:pic>
      <p:pic>
        <p:nvPicPr>
          <p:cNvPr id="43" name="Picture 42">
            <a:extLst>
              <a:ext uri="{FF2B5EF4-FFF2-40B4-BE49-F238E27FC236}">
                <a16:creationId xmlns:a16="http://schemas.microsoft.com/office/drawing/2014/main" id="{891F9023-5765-014F-90CD-94CBEDD7E184}"/>
              </a:ext>
            </a:extLst>
          </p:cNvPr>
          <p:cNvPicPr>
            <a:picLocks noChangeAspect="1"/>
          </p:cNvPicPr>
          <p:nvPr/>
        </p:nvPicPr>
        <p:blipFill>
          <a:blip r:embed="rId6"/>
          <a:stretch>
            <a:fillRect/>
          </a:stretch>
        </p:blipFill>
        <p:spPr>
          <a:xfrm>
            <a:off x="8211021" y="3518098"/>
            <a:ext cx="3741310" cy="2862415"/>
          </a:xfrm>
          <a:prstGeom prst="rect">
            <a:avLst/>
          </a:prstGeom>
        </p:spPr>
      </p:pic>
      <p:sp>
        <p:nvSpPr>
          <p:cNvPr id="7" name="TextBox 6">
            <a:extLst>
              <a:ext uri="{FF2B5EF4-FFF2-40B4-BE49-F238E27FC236}">
                <a16:creationId xmlns:a16="http://schemas.microsoft.com/office/drawing/2014/main" id="{0262CF5E-182F-6043-9AA9-4C7B15D78D3A}"/>
              </a:ext>
            </a:extLst>
          </p:cNvPr>
          <p:cNvSpPr txBox="1"/>
          <p:nvPr/>
        </p:nvSpPr>
        <p:spPr>
          <a:xfrm>
            <a:off x="4143309" y="921973"/>
            <a:ext cx="4223340" cy="2631490"/>
          </a:xfrm>
          <a:prstGeom prst="rect">
            <a:avLst/>
          </a:prstGeom>
          <a:noFill/>
        </p:spPr>
        <p:txBody>
          <a:bodyPr wrap="square" rtlCol="0">
            <a:spAutoFit/>
          </a:bodyPr>
          <a:lstStyle/>
          <a:p>
            <a:pPr marL="285750" indent="-285750">
              <a:buFont typeface="Arial" panose="020B0604020202020204" pitchFamily="34" charset="0"/>
              <a:buChar char="•"/>
            </a:pPr>
            <a:r>
              <a:rPr lang="en-US" sz="1500" dirty="0">
                <a:latin typeface="Avenir Book" panose="02000503020000020003" pitchFamily="2" charset="0"/>
              </a:rPr>
              <a:t>UPST’s flywheels serve to increase model accuracy and borrower selection as it scales.</a:t>
            </a:r>
          </a:p>
          <a:p>
            <a:pPr marL="285750" indent="-285750">
              <a:buFont typeface="Arial" panose="020B0604020202020204" pitchFamily="34" charset="0"/>
              <a:buChar char="•"/>
            </a:pPr>
            <a:r>
              <a:rPr lang="en-US" sz="1500" dirty="0">
                <a:latin typeface="Avenir Book" panose="02000503020000020003" pitchFamily="2" charset="0"/>
              </a:rPr>
              <a:t>More loans and trading data allow for a more sophisticated model </a:t>
            </a:r>
            <a:r>
              <a:rPr lang="en-US" sz="1500" dirty="0">
                <a:latin typeface="Avenir Book" panose="02000503020000020003" pitchFamily="2" charset="0"/>
                <a:sym typeface="Wingdings" pitchFamily="2" charset="2"/>
              </a:rPr>
              <a:t> </a:t>
            </a:r>
            <a:r>
              <a:rPr lang="en-US" sz="1500" dirty="0">
                <a:latin typeface="Avenir Book" panose="02000503020000020003" pitchFamily="2" charset="0"/>
              </a:rPr>
              <a:t>leading to higher approval </a:t>
            </a:r>
            <a:r>
              <a:rPr lang="en-US" sz="1500" dirty="0">
                <a:latin typeface="Avenir Book" panose="02000503020000020003" pitchFamily="2" charset="0"/>
                <a:sym typeface="Wingdings" pitchFamily="2" charset="2"/>
              </a:rPr>
              <a:t></a:t>
            </a:r>
            <a:r>
              <a:rPr lang="en-US" sz="1500" dirty="0">
                <a:latin typeface="Avenir Book" panose="02000503020000020003" pitchFamily="2" charset="0"/>
              </a:rPr>
              <a:t> lower interest rates.</a:t>
            </a:r>
          </a:p>
          <a:p>
            <a:pPr marL="285750" indent="-285750">
              <a:buFont typeface="Arial" panose="020B0604020202020204" pitchFamily="34" charset="0"/>
              <a:buChar char="•"/>
            </a:pPr>
            <a:r>
              <a:rPr lang="en-US" sz="1500" dirty="0">
                <a:latin typeface="Avenir Book" panose="02000503020000020003" pitchFamily="2" charset="0"/>
              </a:rPr>
              <a:t>Lower APRs for borrowers </a:t>
            </a:r>
            <a:r>
              <a:rPr lang="en-US" sz="1500" dirty="0">
                <a:latin typeface="Avenir Book" panose="02000503020000020003" pitchFamily="2" charset="0"/>
                <a:sym typeface="Wingdings" pitchFamily="2" charset="2"/>
              </a:rPr>
              <a:t></a:t>
            </a:r>
            <a:r>
              <a:rPr lang="en-US" sz="1500" dirty="0">
                <a:latin typeface="Avenir Book" panose="02000503020000020003" pitchFamily="2" charset="0"/>
              </a:rPr>
              <a:t> better borrower selection </a:t>
            </a:r>
            <a:r>
              <a:rPr lang="en-US" sz="1500" dirty="0">
                <a:latin typeface="Avenir Book" panose="02000503020000020003" pitchFamily="2" charset="0"/>
                <a:sym typeface="Wingdings" pitchFamily="2" charset="2"/>
              </a:rPr>
              <a:t> </a:t>
            </a:r>
            <a:r>
              <a:rPr lang="en-US" sz="1500" dirty="0">
                <a:latin typeface="Avenir Book" panose="02000503020000020003" pitchFamily="2" charset="0"/>
              </a:rPr>
              <a:t>lower losses for UPST.</a:t>
            </a:r>
          </a:p>
          <a:p>
            <a:pPr marL="285750" indent="-285750">
              <a:buFont typeface="Arial" panose="020B0604020202020204" pitchFamily="34" charset="0"/>
              <a:buChar char="•"/>
            </a:pPr>
            <a:r>
              <a:rPr lang="en-US" sz="1500" dirty="0">
                <a:latin typeface="Avenir Book" panose="02000503020000020003" pitchFamily="2" charset="0"/>
              </a:rPr>
              <a:t>Their flywheel dynamics are directly trigged by increase the number of loans transacted. UPST has seen its loan funnel conversion increase from </a:t>
            </a:r>
            <a:r>
              <a:rPr lang="en-US" sz="1500" b="1" dirty="0">
                <a:latin typeface="Avenir Book" panose="02000503020000020003" pitchFamily="2" charset="0"/>
              </a:rPr>
              <a:t>8.1% in 2017 to 13% in 2017</a:t>
            </a:r>
            <a:r>
              <a:rPr lang="en-US" sz="1500" dirty="0">
                <a:latin typeface="Avenir Book" panose="02000503020000020003" pitchFamily="2" charset="0"/>
              </a:rPr>
              <a:t>.</a:t>
            </a:r>
          </a:p>
        </p:txBody>
      </p:sp>
      <p:graphicFrame>
        <p:nvGraphicFramePr>
          <p:cNvPr id="36" name="Chart 35">
            <a:extLst>
              <a:ext uri="{FF2B5EF4-FFF2-40B4-BE49-F238E27FC236}">
                <a16:creationId xmlns:a16="http://schemas.microsoft.com/office/drawing/2014/main" id="{5F98A99E-8071-6344-B83F-FC057738F44B}"/>
              </a:ext>
            </a:extLst>
          </p:cNvPr>
          <p:cNvGraphicFramePr>
            <a:graphicFrameLocks/>
          </p:cNvGraphicFramePr>
          <p:nvPr>
            <p:extLst>
              <p:ext uri="{D42A27DB-BD31-4B8C-83A1-F6EECF244321}">
                <p14:modId xmlns:p14="http://schemas.microsoft.com/office/powerpoint/2010/main" val="2809258580"/>
              </p:ext>
            </p:extLst>
          </p:nvPr>
        </p:nvGraphicFramePr>
        <p:xfrm>
          <a:off x="8266936" y="698043"/>
          <a:ext cx="3945366" cy="2742379"/>
        </p:xfrm>
        <a:graphic>
          <a:graphicData uri="http://schemas.openxmlformats.org/drawingml/2006/chart">
            <c:chart xmlns:c="http://schemas.openxmlformats.org/drawingml/2006/chart" xmlns:r="http://schemas.openxmlformats.org/officeDocument/2006/relationships" r:id="rId7"/>
          </a:graphicData>
        </a:graphic>
      </p:graphicFrame>
      <p:pic>
        <p:nvPicPr>
          <p:cNvPr id="3" name="Picture 2">
            <a:extLst>
              <a:ext uri="{FF2B5EF4-FFF2-40B4-BE49-F238E27FC236}">
                <a16:creationId xmlns:a16="http://schemas.microsoft.com/office/drawing/2014/main" id="{01FD3DDA-A43C-F84C-863C-FDC30DE3A83A}"/>
              </a:ext>
            </a:extLst>
          </p:cNvPr>
          <p:cNvPicPr>
            <a:picLocks noChangeAspect="1"/>
          </p:cNvPicPr>
          <p:nvPr/>
        </p:nvPicPr>
        <p:blipFill rotWithShape="1">
          <a:blip r:embed="rId8"/>
          <a:srcRect l="5008" t="7155" b="4800"/>
          <a:stretch/>
        </p:blipFill>
        <p:spPr>
          <a:xfrm>
            <a:off x="57" y="1183246"/>
            <a:ext cx="4106776" cy="1812588"/>
          </a:xfrm>
          <a:prstGeom prst="rect">
            <a:avLst/>
          </a:prstGeom>
        </p:spPr>
      </p:pic>
      <p:cxnSp>
        <p:nvCxnSpPr>
          <p:cNvPr id="11" name="Straight Connector 10">
            <a:extLst>
              <a:ext uri="{FF2B5EF4-FFF2-40B4-BE49-F238E27FC236}">
                <a16:creationId xmlns:a16="http://schemas.microsoft.com/office/drawing/2014/main" id="{CBB548CB-BA47-E346-AAE0-C2C1BC74B3A3}"/>
              </a:ext>
            </a:extLst>
          </p:cNvPr>
          <p:cNvCxnSpPr>
            <a:cxnSpLocks/>
          </p:cNvCxnSpPr>
          <p:nvPr/>
        </p:nvCxnSpPr>
        <p:spPr>
          <a:xfrm>
            <a:off x="255168" y="3518098"/>
            <a:ext cx="11655056" cy="0"/>
          </a:xfrm>
          <a:prstGeom prst="line">
            <a:avLst/>
          </a:prstGeom>
          <a:ln w="38100">
            <a:solidFill>
              <a:srgbClr val="00AEA9"/>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610703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E5ED59-C786-4525-8B67-A085BCD3D353}"/>
              </a:ext>
            </a:extLst>
          </p:cNvPr>
          <p:cNvSpPr>
            <a:spLocks noGrp="1"/>
          </p:cNvSpPr>
          <p:nvPr>
            <p:ph type="title"/>
          </p:nvPr>
        </p:nvSpPr>
        <p:spPr>
          <a:xfrm>
            <a:off x="682752" y="201462"/>
            <a:ext cx="10515600" cy="432683"/>
          </a:xfrm>
        </p:spPr>
        <p:txBody>
          <a:bodyPr>
            <a:noAutofit/>
          </a:bodyPr>
          <a:lstStyle/>
          <a:p>
            <a:r>
              <a:rPr lang="en-US" sz="3200" dirty="0">
                <a:latin typeface="Avenir Light" panose="020B0402020203020204" pitchFamily="34" charset="77"/>
                <a:cs typeface="Calibri Light"/>
              </a:rPr>
              <a:t>Upstart is playing into a large, rapidly expanding TAM</a:t>
            </a:r>
          </a:p>
        </p:txBody>
      </p:sp>
      <p:sp>
        <p:nvSpPr>
          <p:cNvPr id="4" name="TextBox 3">
            <a:extLst>
              <a:ext uri="{FF2B5EF4-FFF2-40B4-BE49-F238E27FC236}">
                <a16:creationId xmlns:a16="http://schemas.microsoft.com/office/drawing/2014/main" id="{510FC45C-FEE1-C243-ACAC-341849C4B503}"/>
              </a:ext>
            </a:extLst>
          </p:cNvPr>
          <p:cNvSpPr txBox="1"/>
          <p:nvPr/>
        </p:nvSpPr>
        <p:spPr>
          <a:xfrm>
            <a:off x="718730" y="563590"/>
            <a:ext cx="10887456" cy="338554"/>
          </a:xfrm>
          <a:prstGeom prst="rect">
            <a:avLst/>
          </a:prstGeom>
          <a:noFill/>
        </p:spPr>
        <p:txBody>
          <a:bodyPr wrap="square" rtlCol="0">
            <a:spAutoFit/>
          </a:bodyPr>
          <a:lstStyle/>
          <a:p>
            <a:r>
              <a:rPr lang="en-US" sz="1600" dirty="0">
                <a:latin typeface="Avenir Book" panose="02000503020000020003" pitchFamily="2" charset="0"/>
              </a:rPr>
              <a:t>Upstart’s total addressable market continues to increase and maintain low pentation</a:t>
            </a:r>
          </a:p>
        </p:txBody>
      </p:sp>
      <p:sp>
        <p:nvSpPr>
          <p:cNvPr id="23" name="Slide Number Placeholder 22">
            <a:extLst>
              <a:ext uri="{FF2B5EF4-FFF2-40B4-BE49-F238E27FC236}">
                <a16:creationId xmlns:a16="http://schemas.microsoft.com/office/drawing/2014/main" id="{0ECD7D66-A7BD-714D-825B-6041D0F6B2C1}"/>
              </a:ext>
            </a:extLst>
          </p:cNvPr>
          <p:cNvSpPr>
            <a:spLocks noGrp="1"/>
          </p:cNvSpPr>
          <p:nvPr>
            <p:ph type="sldNum" sz="quarter" idx="12"/>
          </p:nvPr>
        </p:nvSpPr>
        <p:spPr>
          <a:xfrm>
            <a:off x="9132841" y="6339524"/>
            <a:ext cx="2743200" cy="365125"/>
          </a:xfrm>
        </p:spPr>
        <p:txBody>
          <a:bodyPr/>
          <a:lstStyle/>
          <a:p>
            <a:fld id="{C8C019A0-62CB-6D44-B51B-64E3F3600736}" type="slidenum">
              <a:rPr lang="en-US" smtClean="0">
                <a:latin typeface="Avenir Book" panose="02000503020000020003" pitchFamily="2" charset="0"/>
              </a:rPr>
              <a:t>8</a:t>
            </a:fld>
            <a:endParaRPr lang="en-US" dirty="0">
              <a:latin typeface="Avenir Book" panose="02000503020000020003" pitchFamily="2" charset="0"/>
            </a:endParaRPr>
          </a:p>
        </p:txBody>
      </p:sp>
      <p:grpSp>
        <p:nvGrpSpPr>
          <p:cNvPr id="24" name="Group 23">
            <a:extLst>
              <a:ext uri="{FF2B5EF4-FFF2-40B4-BE49-F238E27FC236}">
                <a16:creationId xmlns:a16="http://schemas.microsoft.com/office/drawing/2014/main" id="{84DD7BAB-8D5D-0E40-A8A3-FA1FDFAD0399}"/>
              </a:ext>
            </a:extLst>
          </p:cNvPr>
          <p:cNvGrpSpPr/>
          <p:nvPr/>
        </p:nvGrpSpPr>
        <p:grpSpPr>
          <a:xfrm>
            <a:off x="3131189" y="6432987"/>
            <a:ext cx="6950487" cy="468356"/>
            <a:chOff x="3103757" y="6301996"/>
            <a:chExt cx="6950487" cy="468356"/>
          </a:xfrm>
        </p:grpSpPr>
        <p:sp>
          <p:nvSpPr>
            <p:cNvPr id="25" name="Oval 24">
              <a:extLst>
                <a:ext uri="{FF2B5EF4-FFF2-40B4-BE49-F238E27FC236}">
                  <a16:creationId xmlns:a16="http://schemas.microsoft.com/office/drawing/2014/main" id="{D3FDFF63-35ED-9345-A9EA-2C5231AF0660}"/>
                </a:ext>
              </a:extLst>
            </p:cNvPr>
            <p:cNvSpPr>
              <a:spLocks noChangeAspect="1"/>
            </p:cNvSpPr>
            <p:nvPr/>
          </p:nvSpPr>
          <p:spPr>
            <a:xfrm>
              <a:off x="3308887" y="6322081"/>
              <a:ext cx="146304" cy="146304"/>
            </a:xfrm>
            <a:prstGeom prst="ellipse">
              <a:avLst/>
            </a:prstGeom>
            <a:noFill/>
            <a:ln w="19050">
              <a:solidFill>
                <a:srgbClr val="00AEA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6" name="Oval 25">
              <a:extLst>
                <a:ext uri="{FF2B5EF4-FFF2-40B4-BE49-F238E27FC236}">
                  <a16:creationId xmlns:a16="http://schemas.microsoft.com/office/drawing/2014/main" id="{BDFE62B8-FE4E-9746-BEC5-9109A145A13A}"/>
                </a:ext>
              </a:extLst>
            </p:cNvPr>
            <p:cNvSpPr>
              <a:spLocks noChangeAspect="1"/>
            </p:cNvSpPr>
            <p:nvPr/>
          </p:nvSpPr>
          <p:spPr>
            <a:xfrm>
              <a:off x="5388871" y="6322081"/>
              <a:ext cx="146304" cy="146304"/>
            </a:xfrm>
            <a:prstGeom prst="ellipse">
              <a:avLst/>
            </a:prstGeom>
            <a:solidFill>
              <a:srgbClr val="00AEA9"/>
            </a:solidFill>
            <a:ln w="19050">
              <a:solidFill>
                <a:srgbClr val="00AEA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7" name="Oval 26">
              <a:extLst>
                <a:ext uri="{FF2B5EF4-FFF2-40B4-BE49-F238E27FC236}">
                  <a16:creationId xmlns:a16="http://schemas.microsoft.com/office/drawing/2014/main" id="{54CF1436-DD87-6D43-8526-2D3C6CC0B2C0}"/>
                </a:ext>
              </a:extLst>
            </p:cNvPr>
            <p:cNvSpPr>
              <a:spLocks noChangeAspect="1"/>
            </p:cNvSpPr>
            <p:nvPr/>
          </p:nvSpPr>
          <p:spPr>
            <a:xfrm>
              <a:off x="7468855" y="6308919"/>
              <a:ext cx="146304" cy="146304"/>
            </a:xfrm>
            <a:prstGeom prst="ellipse">
              <a:avLst/>
            </a:prstGeom>
            <a:noFill/>
            <a:ln w="19050">
              <a:solidFill>
                <a:srgbClr val="00AEA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8" name="Oval 27">
              <a:extLst>
                <a:ext uri="{FF2B5EF4-FFF2-40B4-BE49-F238E27FC236}">
                  <a16:creationId xmlns:a16="http://schemas.microsoft.com/office/drawing/2014/main" id="{F3AE8730-549C-0947-B1EE-549FB874D148}"/>
                </a:ext>
              </a:extLst>
            </p:cNvPr>
            <p:cNvSpPr>
              <a:spLocks noChangeAspect="1"/>
            </p:cNvSpPr>
            <p:nvPr/>
          </p:nvSpPr>
          <p:spPr>
            <a:xfrm>
              <a:off x="9548839" y="6301996"/>
              <a:ext cx="146304" cy="146304"/>
            </a:xfrm>
            <a:prstGeom prst="ellipse">
              <a:avLst/>
            </a:prstGeom>
            <a:noFill/>
            <a:ln w="19050">
              <a:solidFill>
                <a:srgbClr val="00AEA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Helvetica Neue" panose="02000503000000020004" pitchFamily="2" charset="0"/>
                <a:ea typeface="Helvetica Neue" panose="02000503000000020004" pitchFamily="2" charset="0"/>
                <a:cs typeface="Helvetica Neue" panose="02000503000000020004" pitchFamily="2" charset="0"/>
              </a:endParaRPr>
            </a:p>
          </p:txBody>
        </p:sp>
        <p:cxnSp>
          <p:nvCxnSpPr>
            <p:cNvPr id="29" name="Straight Connector 28">
              <a:extLst>
                <a:ext uri="{FF2B5EF4-FFF2-40B4-BE49-F238E27FC236}">
                  <a16:creationId xmlns:a16="http://schemas.microsoft.com/office/drawing/2014/main" id="{00E5EAD8-25A4-6A48-B960-08BE8DD9EFA4}"/>
                </a:ext>
              </a:extLst>
            </p:cNvPr>
            <p:cNvCxnSpPr>
              <a:cxnSpLocks/>
            </p:cNvCxnSpPr>
            <p:nvPr/>
          </p:nvCxnSpPr>
          <p:spPr>
            <a:xfrm>
              <a:off x="3455191" y="6391096"/>
              <a:ext cx="1933680" cy="0"/>
            </a:xfrm>
            <a:prstGeom prst="line">
              <a:avLst/>
            </a:prstGeom>
            <a:ln w="25400">
              <a:solidFill>
                <a:srgbClr val="00AEA9"/>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FCD0553B-4FE1-AF48-A3C0-7C0F3328DC72}"/>
                </a:ext>
              </a:extLst>
            </p:cNvPr>
            <p:cNvCxnSpPr>
              <a:cxnSpLocks/>
            </p:cNvCxnSpPr>
            <p:nvPr/>
          </p:nvCxnSpPr>
          <p:spPr>
            <a:xfrm>
              <a:off x="5535175" y="6391096"/>
              <a:ext cx="1940136" cy="0"/>
            </a:xfrm>
            <a:prstGeom prst="line">
              <a:avLst/>
            </a:prstGeom>
            <a:ln w="25400">
              <a:solidFill>
                <a:srgbClr val="00AEA9"/>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E39F4E5-CA61-5643-A07B-7C75C1DB2765}"/>
                </a:ext>
              </a:extLst>
            </p:cNvPr>
            <p:cNvCxnSpPr>
              <a:cxnSpLocks/>
            </p:cNvCxnSpPr>
            <p:nvPr/>
          </p:nvCxnSpPr>
          <p:spPr>
            <a:xfrm>
              <a:off x="7608703" y="6391096"/>
              <a:ext cx="1940136" cy="0"/>
            </a:xfrm>
            <a:prstGeom prst="line">
              <a:avLst/>
            </a:prstGeom>
            <a:ln w="25400">
              <a:solidFill>
                <a:srgbClr val="00AEA9"/>
              </a:solidFill>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DA6DBFC7-F042-2142-8DEF-4EB927A1C082}"/>
                </a:ext>
              </a:extLst>
            </p:cNvPr>
            <p:cNvSpPr txBox="1"/>
            <p:nvPr/>
          </p:nvSpPr>
          <p:spPr>
            <a:xfrm>
              <a:off x="3103757" y="6508742"/>
              <a:ext cx="776175" cy="261610"/>
            </a:xfrm>
            <a:prstGeom prst="rect">
              <a:avLst/>
            </a:prstGeom>
            <a:noFill/>
          </p:spPr>
          <p:txBody>
            <a:bodyPr wrap="none" rtlCol="0" anchor="ctr">
              <a:spAutoFit/>
            </a:bodyPr>
            <a:lstStyle/>
            <a:p>
              <a:r>
                <a:rPr lang="en-US" sz="1100" dirty="0">
                  <a:latin typeface="Avenir Book" panose="02000503020000020003" pitchFamily="2" charset="0"/>
                  <a:ea typeface="Helvetica Neue" panose="02000503000000020004" pitchFamily="2" charset="0"/>
                  <a:cs typeface="Helvetica Neue" panose="02000503000000020004" pitchFamily="2" charset="0"/>
                </a:rPr>
                <a:t>Overview</a:t>
              </a:r>
            </a:p>
          </p:txBody>
        </p:sp>
        <p:sp>
          <p:nvSpPr>
            <p:cNvPr id="33" name="TextBox 32">
              <a:extLst>
                <a:ext uri="{FF2B5EF4-FFF2-40B4-BE49-F238E27FC236}">
                  <a16:creationId xmlns:a16="http://schemas.microsoft.com/office/drawing/2014/main" id="{962BC101-5D49-6C46-8055-B95076C71D92}"/>
                </a:ext>
              </a:extLst>
            </p:cNvPr>
            <p:cNvSpPr txBox="1"/>
            <p:nvPr/>
          </p:nvSpPr>
          <p:spPr>
            <a:xfrm>
              <a:off x="5139425" y="6508742"/>
              <a:ext cx="620683" cy="261610"/>
            </a:xfrm>
            <a:prstGeom prst="rect">
              <a:avLst/>
            </a:prstGeom>
            <a:noFill/>
          </p:spPr>
          <p:txBody>
            <a:bodyPr wrap="none" rtlCol="0" anchor="ctr">
              <a:spAutoFit/>
            </a:bodyPr>
            <a:lstStyle/>
            <a:p>
              <a:r>
                <a:rPr lang="en-US" sz="1100" dirty="0">
                  <a:latin typeface="Avenir Book" panose="02000503020000020003" pitchFamily="2" charset="0"/>
                  <a:ea typeface="Helvetica Neue UltraLight" panose="02000206000000020004" pitchFamily="2" charset="0"/>
                  <a:cs typeface="Helvetica Neue" panose="02000503000000020004" pitchFamily="2" charset="0"/>
                </a:rPr>
                <a:t>Theses</a:t>
              </a:r>
            </a:p>
          </p:txBody>
        </p:sp>
        <p:sp>
          <p:nvSpPr>
            <p:cNvPr id="34" name="TextBox 33">
              <a:extLst>
                <a:ext uri="{FF2B5EF4-FFF2-40B4-BE49-F238E27FC236}">
                  <a16:creationId xmlns:a16="http://schemas.microsoft.com/office/drawing/2014/main" id="{B10E0112-169A-CD41-9C79-879B67C91B06}"/>
                </a:ext>
              </a:extLst>
            </p:cNvPr>
            <p:cNvSpPr txBox="1"/>
            <p:nvPr/>
          </p:nvSpPr>
          <p:spPr>
            <a:xfrm>
              <a:off x="7145879" y="6508742"/>
              <a:ext cx="772969" cy="261610"/>
            </a:xfrm>
            <a:prstGeom prst="rect">
              <a:avLst/>
            </a:prstGeom>
            <a:noFill/>
          </p:spPr>
          <p:txBody>
            <a:bodyPr wrap="none" rtlCol="0" anchor="ctr">
              <a:spAutoFit/>
            </a:bodyPr>
            <a:lstStyle/>
            <a:p>
              <a:r>
                <a:rPr lang="en-US" sz="1100" dirty="0">
                  <a:latin typeface="Avenir Book" panose="02000503020000020003" pitchFamily="2" charset="0"/>
                  <a:ea typeface="Helvetica Neue UltraLight" panose="02000206000000020004" pitchFamily="2" charset="0"/>
                  <a:cs typeface="Helvetica Neue" panose="02000503000000020004" pitchFamily="2" charset="0"/>
                </a:rPr>
                <a:t>Valuation</a:t>
              </a:r>
            </a:p>
          </p:txBody>
        </p:sp>
        <p:sp>
          <p:nvSpPr>
            <p:cNvPr id="35" name="TextBox 34">
              <a:extLst>
                <a:ext uri="{FF2B5EF4-FFF2-40B4-BE49-F238E27FC236}">
                  <a16:creationId xmlns:a16="http://schemas.microsoft.com/office/drawing/2014/main" id="{A5B71885-74BA-CD4A-906C-AB784360B434}"/>
                </a:ext>
              </a:extLst>
            </p:cNvPr>
            <p:cNvSpPr txBox="1"/>
            <p:nvPr/>
          </p:nvSpPr>
          <p:spPr>
            <a:xfrm>
              <a:off x="9116167" y="6508742"/>
              <a:ext cx="938077" cy="261610"/>
            </a:xfrm>
            <a:prstGeom prst="rect">
              <a:avLst/>
            </a:prstGeom>
            <a:noFill/>
          </p:spPr>
          <p:txBody>
            <a:bodyPr wrap="none" rtlCol="0" anchor="ctr">
              <a:spAutoFit/>
            </a:bodyPr>
            <a:lstStyle/>
            <a:p>
              <a:r>
                <a:rPr lang="en-US" sz="1100" dirty="0">
                  <a:latin typeface="Avenir Book" panose="02000503020000020003" pitchFamily="2" charset="0"/>
                  <a:ea typeface="Helvetica Neue UltraLight" panose="02000206000000020004" pitchFamily="2" charset="0"/>
                  <a:cs typeface="Helvetica Neue" panose="02000503000000020004" pitchFamily="2" charset="0"/>
                </a:rPr>
                <a:t>Pre-Mortem</a:t>
              </a:r>
            </a:p>
          </p:txBody>
        </p:sp>
      </p:grpSp>
      <p:pic>
        <p:nvPicPr>
          <p:cNvPr id="1026" name="Picture 2" descr="Upstart Personal Loans Review for 2021 | LendEDU">
            <a:extLst>
              <a:ext uri="{FF2B5EF4-FFF2-40B4-BE49-F238E27FC236}">
                <a16:creationId xmlns:a16="http://schemas.microsoft.com/office/drawing/2014/main" id="{AD05F0E1-5D79-1148-902C-E3E12FF206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985" y="6402281"/>
            <a:ext cx="1729563" cy="35402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DAFF93F8-EFA8-2044-82DD-A24327A050DA}"/>
              </a:ext>
            </a:extLst>
          </p:cNvPr>
          <p:cNvPicPr>
            <a:picLocks noChangeAspect="1"/>
          </p:cNvPicPr>
          <p:nvPr/>
        </p:nvPicPr>
        <p:blipFill>
          <a:blip r:embed="rId4"/>
          <a:stretch>
            <a:fillRect/>
          </a:stretch>
        </p:blipFill>
        <p:spPr>
          <a:xfrm>
            <a:off x="12376806" y="1264272"/>
            <a:ext cx="3587931" cy="2030276"/>
          </a:xfrm>
          <a:prstGeom prst="rect">
            <a:avLst/>
          </a:prstGeom>
        </p:spPr>
      </p:pic>
      <p:pic>
        <p:nvPicPr>
          <p:cNvPr id="6" name="Picture 5">
            <a:extLst>
              <a:ext uri="{FF2B5EF4-FFF2-40B4-BE49-F238E27FC236}">
                <a16:creationId xmlns:a16="http://schemas.microsoft.com/office/drawing/2014/main" id="{89B0808D-3FF4-A746-88F5-E5F9809FFD68}"/>
              </a:ext>
            </a:extLst>
          </p:cNvPr>
          <p:cNvPicPr>
            <a:picLocks noChangeAspect="1"/>
          </p:cNvPicPr>
          <p:nvPr/>
        </p:nvPicPr>
        <p:blipFill>
          <a:blip r:embed="rId5"/>
          <a:stretch>
            <a:fillRect/>
          </a:stretch>
        </p:blipFill>
        <p:spPr>
          <a:xfrm>
            <a:off x="12676430" y="3994778"/>
            <a:ext cx="3185523" cy="1798669"/>
          </a:xfrm>
          <a:prstGeom prst="rect">
            <a:avLst/>
          </a:prstGeom>
        </p:spPr>
      </p:pic>
      <p:pic>
        <p:nvPicPr>
          <p:cNvPr id="1030" name="Picture 6">
            <a:extLst>
              <a:ext uri="{FF2B5EF4-FFF2-40B4-BE49-F238E27FC236}">
                <a16:creationId xmlns:a16="http://schemas.microsoft.com/office/drawing/2014/main" id="{B7367AD2-8297-D04D-8943-DD02F69C46B8}"/>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b="12972"/>
          <a:stretch/>
        </p:blipFill>
        <p:spPr bwMode="auto">
          <a:xfrm>
            <a:off x="-16159" y="902144"/>
            <a:ext cx="5303791" cy="2181433"/>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70D3A8FF-CD27-3148-B3BC-BA9446503437}"/>
              </a:ext>
            </a:extLst>
          </p:cNvPr>
          <p:cNvSpPr txBox="1"/>
          <p:nvPr/>
        </p:nvSpPr>
        <p:spPr>
          <a:xfrm>
            <a:off x="587978" y="2925454"/>
            <a:ext cx="7358302" cy="3570208"/>
          </a:xfrm>
          <a:prstGeom prst="rect">
            <a:avLst/>
          </a:prstGeom>
          <a:noFill/>
        </p:spPr>
        <p:txBody>
          <a:bodyPr wrap="square" rtlCol="0">
            <a:spAutoFit/>
          </a:bodyPr>
          <a:lstStyle/>
          <a:p>
            <a:r>
              <a:rPr lang="en-US" sz="1600" b="1" dirty="0">
                <a:latin typeface="Avenir Book" panose="02000503020000020003" pitchFamily="2" charset="0"/>
              </a:rPr>
              <a:t>Adoption of </a:t>
            </a:r>
            <a:r>
              <a:rPr lang="en-US" sz="1600" b="1" dirty="0" err="1">
                <a:latin typeface="Avenir Book" panose="02000503020000020003" pitchFamily="2" charset="0"/>
              </a:rPr>
              <a:t>FinTechs</a:t>
            </a:r>
            <a:r>
              <a:rPr lang="en-US" sz="1600" b="1" dirty="0">
                <a:latin typeface="Avenir Book" panose="02000503020000020003" pitchFamily="2" charset="0"/>
              </a:rPr>
              <a:t> and banking Alternatives</a:t>
            </a:r>
          </a:p>
          <a:p>
            <a:pPr marL="285750" indent="-285750">
              <a:buFont typeface="Arial" panose="020B0604020202020204" pitchFamily="34" charset="0"/>
              <a:buChar char="•"/>
            </a:pPr>
            <a:r>
              <a:rPr lang="en-US" sz="1500" dirty="0">
                <a:latin typeface="Avenir Book" panose="02000503020000020003" pitchFamily="2" charset="0"/>
              </a:rPr>
              <a:t>UPST benefits from the secular trend of consumers moving away from tradition lenders after the GFC.</a:t>
            </a:r>
          </a:p>
          <a:p>
            <a:pPr marL="742950" lvl="1" indent="-285750">
              <a:buFont typeface="Arial" panose="020B0604020202020204" pitchFamily="34" charset="0"/>
              <a:buChar char="•"/>
            </a:pPr>
            <a:r>
              <a:rPr lang="en-US" sz="1500" dirty="0">
                <a:latin typeface="Avenir Book" panose="02000503020000020003" pitchFamily="2" charset="0"/>
              </a:rPr>
              <a:t>Personal Loans for </a:t>
            </a:r>
            <a:r>
              <a:rPr lang="en-US" sz="1500" dirty="0" err="1">
                <a:latin typeface="Avenir Book" panose="02000503020000020003" pitchFamily="2" charset="0"/>
              </a:rPr>
              <a:t>FinTechs</a:t>
            </a:r>
            <a:r>
              <a:rPr lang="en-US" sz="1500" dirty="0">
                <a:latin typeface="Avenir Book" panose="02000503020000020003" pitchFamily="2" charset="0"/>
              </a:rPr>
              <a:t> grew </a:t>
            </a:r>
            <a:r>
              <a:rPr lang="en-US" sz="1500" b="1" dirty="0">
                <a:latin typeface="Avenir Book" panose="02000503020000020003" pitchFamily="2" charset="0"/>
              </a:rPr>
              <a:t>at 85% CAGR from 2013-18</a:t>
            </a:r>
          </a:p>
          <a:p>
            <a:pPr marL="285750" indent="-285750">
              <a:buFont typeface="Arial" panose="020B0604020202020204" pitchFamily="34" charset="0"/>
              <a:buChar char="•"/>
            </a:pPr>
            <a:r>
              <a:rPr lang="en-US" sz="1500" dirty="0">
                <a:latin typeface="Avenir Book" panose="02000503020000020003" pitchFamily="2" charset="0"/>
              </a:rPr>
              <a:t>The Great Financial Crisis of 2008 created a perfect environment for the rise of </a:t>
            </a:r>
            <a:r>
              <a:rPr lang="en-US" sz="1500" dirty="0" err="1">
                <a:latin typeface="Avenir Book" panose="02000503020000020003" pitchFamily="2" charset="0"/>
              </a:rPr>
              <a:t>FinTechs</a:t>
            </a:r>
            <a:r>
              <a:rPr lang="en-US" sz="1500" dirty="0">
                <a:latin typeface="Avenir Book" panose="02000503020000020003" pitchFamily="2" charset="0"/>
              </a:rPr>
              <a:t> like UPST. Greater capital requirements for traditional lenders and increased regulation formed a perfect storm for </a:t>
            </a:r>
            <a:r>
              <a:rPr lang="en-US" sz="1500" dirty="0" err="1">
                <a:latin typeface="Avenir Book" panose="02000503020000020003" pitchFamily="2" charset="0"/>
              </a:rPr>
              <a:t>FinTechs</a:t>
            </a:r>
            <a:r>
              <a:rPr lang="en-US" sz="1500" dirty="0">
                <a:latin typeface="Avenir Book" panose="02000503020000020003" pitchFamily="2" charset="0"/>
              </a:rPr>
              <a:t>:</a:t>
            </a:r>
          </a:p>
          <a:p>
            <a:pPr marL="742950" lvl="1" indent="-285750">
              <a:buFont typeface="Arial" panose="020B0604020202020204" pitchFamily="34" charset="0"/>
              <a:buChar char="•"/>
            </a:pPr>
            <a:r>
              <a:rPr lang="en-US" sz="1500" dirty="0">
                <a:latin typeface="Avenir Book" panose="02000503020000020003" pitchFamily="2" charset="0"/>
              </a:rPr>
              <a:t>Banks had stricter underwriting standards, which limited access to affordable credit for consumers</a:t>
            </a:r>
          </a:p>
          <a:p>
            <a:pPr marL="742950" lvl="1" indent="-285750">
              <a:buFont typeface="Arial" panose="020B0604020202020204" pitchFamily="34" charset="0"/>
              <a:buChar char="•"/>
            </a:pPr>
            <a:r>
              <a:rPr lang="en-US" sz="1500" dirty="0" err="1">
                <a:latin typeface="Avenir Book" panose="02000503020000020003" pitchFamily="2" charset="0"/>
              </a:rPr>
              <a:t>FinTechs</a:t>
            </a:r>
            <a:r>
              <a:rPr lang="en-US" sz="1500" dirty="0">
                <a:latin typeface="Avenir Book" panose="02000503020000020003" pitchFamily="2" charset="0"/>
              </a:rPr>
              <a:t> have also been able to use stronger customer acquisition models</a:t>
            </a:r>
          </a:p>
          <a:p>
            <a:pPr marL="285750" indent="-285750">
              <a:buFont typeface="Arial" panose="020B0604020202020204" pitchFamily="34" charset="0"/>
              <a:buChar char="•"/>
            </a:pPr>
            <a:r>
              <a:rPr lang="en-US" sz="1500" dirty="0">
                <a:latin typeface="Avenir Book" panose="02000503020000020003" pitchFamily="2" charset="0"/>
              </a:rPr>
              <a:t>COVID-19 may prove to help accelerate UPST’s adoption. Consumers have become more comfortable with online services (e-commerce, </a:t>
            </a:r>
            <a:r>
              <a:rPr lang="en-US" sz="1500" dirty="0" err="1">
                <a:latin typeface="Avenir Book" panose="02000503020000020003" pitchFamily="2" charset="0"/>
              </a:rPr>
              <a:t>FinTechs</a:t>
            </a:r>
            <a:r>
              <a:rPr lang="en-US" sz="1500" dirty="0">
                <a:latin typeface="Avenir Book" panose="02000503020000020003" pitchFamily="2" charset="0"/>
              </a:rPr>
              <a:t>, neo banks). Post vaccine deployment, these consumers may seek to take more loans.</a:t>
            </a:r>
          </a:p>
          <a:p>
            <a:pPr marL="742950" lvl="1" indent="-285750">
              <a:buFont typeface="Arial" panose="020B0604020202020204" pitchFamily="34" charset="0"/>
              <a:buChar char="•"/>
            </a:pPr>
            <a:r>
              <a:rPr lang="en-US" sz="1500" dirty="0">
                <a:latin typeface="Avenir Book" panose="02000503020000020003" pitchFamily="2" charset="0"/>
              </a:rPr>
              <a:t>Searches for loans during COVID-19 yielded the results on the right, notably student and personal loans ranked in the top three results.</a:t>
            </a:r>
          </a:p>
        </p:txBody>
      </p:sp>
      <p:pic>
        <p:nvPicPr>
          <p:cNvPr id="13" name="Picture 12">
            <a:extLst>
              <a:ext uri="{FF2B5EF4-FFF2-40B4-BE49-F238E27FC236}">
                <a16:creationId xmlns:a16="http://schemas.microsoft.com/office/drawing/2014/main" id="{ED31D27C-235B-DD47-9DFE-F6C2AAB8C7E4}"/>
              </a:ext>
            </a:extLst>
          </p:cNvPr>
          <p:cNvPicPr>
            <a:picLocks noChangeAspect="1"/>
          </p:cNvPicPr>
          <p:nvPr/>
        </p:nvPicPr>
        <p:blipFill rotWithShape="1">
          <a:blip r:embed="rId7"/>
          <a:srcRect l="3095" t="4025" r="1523" b="6832"/>
          <a:stretch/>
        </p:blipFill>
        <p:spPr>
          <a:xfrm>
            <a:off x="7946280" y="2236882"/>
            <a:ext cx="4015767" cy="2181434"/>
          </a:xfrm>
          <a:prstGeom prst="rect">
            <a:avLst/>
          </a:prstGeom>
        </p:spPr>
      </p:pic>
      <p:pic>
        <p:nvPicPr>
          <p:cNvPr id="14" name="Picture 13">
            <a:extLst>
              <a:ext uri="{FF2B5EF4-FFF2-40B4-BE49-F238E27FC236}">
                <a16:creationId xmlns:a16="http://schemas.microsoft.com/office/drawing/2014/main" id="{1979E10B-468C-CF45-A851-DA663A52F226}"/>
              </a:ext>
            </a:extLst>
          </p:cNvPr>
          <p:cNvPicPr>
            <a:picLocks noChangeAspect="1"/>
          </p:cNvPicPr>
          <p:nvPr/>
        </p:nvPicPr>
        <p:blipFill rotWithShape="1">
          <a:blip r:embed="rId8"/>
          <a:srcRect l="3329" b="14070"/>
          <a:stretch/>
        </p:blipFill>
        <p:spPr>
          <a:xfrm>
            <a:off x="8138160" y="4429741"/>
            <a:ext cx="3823887" cy="1973025"/>
          </a:xfrm>
          <a:prstGeom prst="rect">
            <a:avLst/>
          </a:prstGeom>
        </p:spPr>
      </p:pic>
      <p:sp>
        <p:nvSpPr>
          <p:cNvPr id="9" name="TextBox 8">
            <a:extLst>
              <a:ext uri="{FF2B5EF4-FFF2-40B4-BE49-F238E27FC236}">
                <a16:creationId xmlns:a16="http://schemas.microsoft.com/office/drawing/2014/main" id="{6015D8B3-0E3D-A743-AA66-C42DA443C6E4}"/>
              </a:ext>
            </a:extLst>
          </p:cNvPr>
          <p:cNvSpPr txBox="1"/>
          <p:nvPr/>
        </p:nvSpPr>
        <p:spPr>
          <a:xfrm>
            <a:off x="4800600" y="838039"/>
            <a:ext cx="7258049" cy="1738938"/>
          </a:xfrm>
          <a:prstGeom prst="rect">
            <a:avLst/>
          </a:prstGeom>
          <a:noFill/>
        </p:spPr>
        <p:txBody>
          <a:bodyPr wrap="square" rtlCol="0">
            <a:spAutoFit/>
          </a:bodyPr>
          <a:lstStyle/>
          <a:p>
            <a:r>
              <a:rPr lang="en-US" sz="1600" b="1" dirty="0">
                <a:latin typeface="Avenir Book" panose="02000503020000020003" pitchFamily="2" charset="0"/>
              </a:rPr>
              <a:t>Underpenetrated, expanding loans market:</a:t>
            </a:r>
          </a:p>
          <a:p>
            <a:pPr marL="285750" indent="-285750">
              <a:buFont typeface="Arial" panose="020B0604020202020204" pitchFamily="34" charset="0"/>
              <a:buChar char="•"/>
            </a:pPr>
            <a:r>
              <a:rPr lang="en-US" sz="1500" dirty="0">
                <a:latin typeface="Avenir Book" panose="02000503020000020003" pitchFamily="2" charset="0"/>
              </a:rPr>
              <a:t>UPST currently focuses on unsecured loans, which represents a TAM of </a:t>
            </a:r>
            <a:r>
              <a:rPr lang="en-US" sz="1500" b="1" dirty="0">
                <a:latin typeface="Avenir Book" panose="02000503020000020003" pitchFamily="2" charset="0"/>
              </a:rPr>
              <a:t>$118 B</a:t>
            </a:r>
          </a:p>
          <a:p>
            <a:pPr marL="285750" indent="-285750">
              <a:buFont typeface="Arial" panose="020B0604020202020204" pitchFamily="34" charset="0"/>
              <a:buChar char="•"/>
            </a:pPr>
            <a:r>
              <a:rPr lang="en-US" sz="1500" dirty="0">
                <a:latin typeface="Avenir Book" panose="02000503020000020003" pitchFamily="2" charset="0"/>
              </a:rPr>
              <a:t>With superior underwriting, UPST has been able to begin to move into other loan markets such as auto loans ($625 B), equity lines, credit card refinancing, student loans, and POS financing </a:t>
            </a:r>
          </a:p>
          <a:p>
            <a:pPr marL="742950" lvl="1" indent="-285750">
              <a:buFont typeface="Arial" panose="020B0604020202020204" pitchFamily="34" charset="0"/>
              <a:buChar char="•"/>
            </a:pPr>
            <a:r>
              <a:rPr lang="en-US" sz="1500" dirty="0">
                <a:latin typeface="Avenir Book" panose="02000503020000020003" pitchFamily="2" charset="0"/>
              </a:rPr>
              <a:t>All combined, the TAM for UPST is &gt; $900 B</a:t>
            </a:r>
          </a:p>
          <a:p>
            <a:pPr marL="285750" indent="-285750">
              <a:buFont typeface="Arial" panose="020B0604020202020204" pitchFamily="34" charset="0"/>
              <a:buChar char="•"/>
            </a:pPr>
            <a:endParaRPr lang="en-US" sz="1600" dirty="0">
              <a:latin typeface="Avenir Book" panose="02000503020000020003" pitchFamily="2" charset="0"/>
            </a:endParaRPr>
          </a:p>
        </p:txBody>
      </p:sp>
    </p:spTree>
    <p:extLst>
      <p:ext uri="{BB962C8B-B14F-4D97-AF65-F5344CB8AC3E}">
        <p14:creationId xmlns:p14="http://schemas.microsoft.com/office/powerpoint/2010/main" val="14849053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CDC2FD-69B9-F947-AEDD-780CC7CAB041}"/>
              </a:ext>
            </a:extLst>
          </p:cNvPr>
          <p:cNvSpPr>
            <a:spLocks noGrp="1"/>
          </p:cNvSpPr>
          <p:nvPr>
            <p:ph type="title"/>
          </p:nvPr>
        </p:nvSpPr>
        <p:spPr>
          <a:xfrm>
            <a:off x="466344" y="144300"/>
            <a:ext cx="10515600" cy="1325563"/>
          </a:xfrm>
        </p:spPr>
        <p:txBody>
          <a:bodyPr vert="horz" lIns="91440" tIns="45720" rIns="91440" bIns="45720" rtlCol="0" anchor="ctr">
            <a:normAutofit/>
          </a:bodyPr>
          <a:lstStyle/>
          <a:p>
            <a:r>
              <a:rPr lang="en-US" sz="3200" kern="1200" dirty="0">
                <a:solidFill>
                  <a:schemeClr val="tx1"/>
                </a:solidFill>
                <a:latin typeface="Avenir Book" panose="02000503020000020003" pitchFamily="2" charset="0"/>
              </a:rPr>
              <a:t>Valuation</a:t>
            </a:r>
          </a:p>
        </p:txBody>
      </p:sp>
      <p:sp>
        <p:nvSpPr>
          <p:cNvPr id="4" name="TextBox 3">
            <a:extLst>
              <a:ext uri="{FF2B5EF4-FFF2-40B4-BE49-F238E27FC236}">
                <a16:creationId xmlns:a16="http://schemas.microsoft.com/office/drawing/2014/main" id="{51D913B7-7025-8648-BDDE-9F8E90BC6C91}"/>
              </a:ext>
            </a:extLst>
          </p:cNvPr>
          <p:cNvSpPr txBox="1"/>
          <p:nvPr/>
        </p:nvSpPr>
        <p:spPr>
          <a:xfrm>
            <a:off x="466344" y="948554"/>
            <a:ext cx="10253472" cy="369332"/>
          </a:xfrm>
          <a:prstGeom prst="rect">
            <a:avLst/>
          </a:prstGeom>
          <a:noFill/>
        </p:spPr>
        <p:txBody>
          <a:bodyPr wrap="square" rtlCol="0">
            <a:spAutoFit/>
          </a:bodyPr>
          <a:lstStyle/>
          <a:p>
            <a:pPr>
              <a:spcAft>
                <a:spcPts val="600"/>
              </a:spcAft>
            </a:pPr>
            <a:r>
              <a:rPr lang="en-US" dirty="0">
                <a:latin typeface="Avenir Book" panose="02000503020000020003" pitchFamily="2" charset="0"/>
              </a:rPr>
              <a:t>Using a Discounted Cash Flow Model the future value of FIVE was determined</a:t>
            </a:r>
          </a:p>
        </p:txBody>
      </p:sp>
      <p:sp>
        <p:nvSpPr>
          <p:cNvPr id="30" name="Slide Number Placeholder 29">
            <a:extLst>
              <a:ext uri="{FF2B5EF4-FFF2-40B4-BE49-F238E27FC236}">
                <a16:creationId xmlns:a16="http://schemas.microsoft.com/office/drawing/2014/main" id="{8C658D7E-ECAE-A840-8642-728451F3D998}"/>
              </a:ext>
            </a:extLst>
          </p:cNvPr>
          <p:cNvSpPr>
            <a:spLocks noGrp="1"/>
          </p:cNvSpPr>
          <p:nvPr>
            <p:ph type="sldNum" sz="quarter" idx="12"/>
          </p:nvPr>
        </p:nvSpPr>
        <p:spPr/>
        <p:txBody>
          <a:bodyPr/>
          <a:lstStyle/>
          <a:p>
            <a:fld id="{C8C019A0-62CB-6D44-B51B-64E3F3600736}" type="slidenum">
              <a:rPr lang="en-US" smtClean="0">
                <a:latin typeface="Avenir Book" panose="02000503020000020003" pitchFamily="2" charset="0"/>
              </a:rPr>
              <a:t>9</a:t>
            </a:fld>
            <a:endParaRPr lang="en-US" dirty="0">
              <a:latin typeface="Avenir Book" panose="02000503020000020003" pitchFamily="2" charset="0"/>
            </a:endParaRPr>
          </a:p>
        </p:txBody>
      </p:sp>
      <p:grpSp>
        <p:nvGrpSpPr>
          <p:cNvPr id="32" name="Group 31">
            <a:extLst>
              <a:ext uri="{FF2B5EF4-FFF2-40B4-BE49-F238E27FC236}">
                <a16:creationId xmlns:a16="http://schemas.microsoft.com/office/drawing/2014/main" id="{284ED3FF-95BF-0E43-9277-8347CF0BF521}"/>
              </a:ext>
            </a:extLst>
          </p:cNvPr>
          <p:cNvGrpSpPr/>
          <p:nvPr/>
        </p:nvGrpSpPr>
        <p:grpSpPr>
          <a:xfrm>
            <a:off x="3103757" y="6301996"/>
            <a:ext cx="6950487" cy="468356"/>
            <a:chOff x="3103757" y="6301996"/>
            <a:chExt cx="6950487" cy="468356"/>
          </a:xfrm>
        </p:grpSpPr>
        <p:sp>
          <p:nvSpPr>
            <p:cNvPr id="33" name="Oval 32">
              <a:extLst>
                <a:ext uri="{FF2B5EF4-FFF2-40B4-BE49-F238E27FC236}">
                  <a16:creationId xmlns:a16="http://schemas.microsoft.com/office/drawing/2014/main" id="{E3627F6B-9502-C84B-9BF7-D031BEBD0AE0}"/>
                </a:ext>
              </a:extLst>
            </p:cNvPr>
            <p:cNvSpPr>
              <a:spLocks noChangeAspect="1"/>
            </p:cNvSpPr>
            <p:nvPr/>
          </p:nvSpPr>
          <p:spPr>
            <a:xfrm>
              <a:off x="3308887" y="6322081"/>
              <a:ext cx="146304" cy="146304"/>
            </a:xfrm>
            <a:prstGeom prst="ellipse">
              <a:avLst/>
            </a:prstGeom>
            <a:noFill/>
            <a:ln>
              <a:solidFill>
                <a:srgbClr val="0558F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4" name="Oval 33">
              <a:extLst>
                <a:ext uri="{FF2B5EF4-FFF2-40B4-BE49-F238E27FC236}">
                  <a16:creationId xmlns:a16="http://schemas.microsoft.com/office/drawing/2014/main" id="{B5423914-F0AA-E949-9070-980B520B84B5}"/>
                </a:ext>
              </a:extLst>
            </p:cNvPr>
            <p:cNvSpPr>
              <a:spLocks noChangeAspect="1"/>
            </p:cNvSpPr>
            <p:nvPr/>
          </p:nvSpPr>
          <p:spPr>
            <a:xfrm>
              <a:off x="5388871" y="6322081"/>
              <a:ext cx="146304" cy="146304"/>
            </a:xfrm>
            <a:prstGeom prst="ellipse">
              <a:avLst/>
            </a:prstGeom>
            <a:noFill/>
            <a:ln w="19050">
              <a:solidFill>
                <a:srgbClr val="0558F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5" name="Oval 34">
              <a:extLst>
                <a:ext uri="{FF2B5EF4-FFF2-40B4-BE49-F238E27FC236}">
                  <a16:creationId xmlns:a16="http://schemas.microsoft.com/office/drawing/2014/main" id="{A758E14A-7AC0-BF4D-A622-A4052B27A799}"/>
                </a:ext>
              </a:extLst>
            </p:cNvPr>
            <p:cNvSpPr>
              <a:spLocks noChangeAspect="1"/>
            </p:cNvSpPr>
            <p:nvPr/>
          </p:nvSpPr>
          <p:spPr>
            <a:xfrm>
              <a:off x="7468855" y="6308919"/>
              <a:ext cx="146304" cy="146304"/>
            </a:xfrm>
            <a:prstGeom prst="ellipse">
              <a:avLst/>
            </a:prstGeom>
            <a:solidFill>
              <a:srgbClr val="0458F9"/>
            </a:solidFill>
            <a:ln w="19050">
              <a:solidFill>
                <a:srgbClr val="0558F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6" name="Oval 35">
              <a:extLst>
                <a:ext uri="{FF2B5EF4-FFF2-40B4-BE49-F238E27FC236}">
                  <a16:creationId xmlns:a16="http://schemas.microsoft.com/office/drawing/2014/main" id="{AC2796AE-EC12-C346-B5E6-AE5576BC5870}"/>
                </a:ext>
              </a:extLst>
            </p:cNvPr>
            <p:cNvSpPr>
              <a:spLocks noChangeAspect="1"/>
            </p:cNvSpPr>
            <p:nvPr/>
          </p:nvSpPr>
          <p:spPr>
            <a:xfrm>
              <a:off x="9548839" y="6301996"/>
              <a:ext cx="146304" cy="146304"/>
            </a:xfrm>
            <a:prstGeom prst="ellipse">
              <a:avLst/>
            </a:prstGeom>
            <a:noFill/>
            <a:ln w="19050">
              <a:solidFill>
                <a:srgbClr val="0558F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Helvetica Neue" panose="02000503000000020004" pitchFamily="2" charset="0"/>
                <a:ea typeface="Helvetica Neue" panose="02000503000000020004" pitchFamily="2" charset="0"/>
                <a:cs typeface="Helvetica Neue" panose="02000503000000020004" pitchFamily="2" charset="0"/>
              </a:endParaRPr>
            </a:p>
          </p:txBody>
        </p:sp>
        <p:cxnSp>
          <p:nvCxnSpPr>
            <p:cNvPr id="37" name="Straight Connector 36">
              <a:extLst>
                <a:ext uri="{FF2B5EF4-FFF2-40B4-BE49-F238E27FC236}">
                  <a16:creationId xmlns:a16="http://schemas.microsoft.com/office/drawing/2014/main" id="{75441B3D-E027-D44F-B1DB-FB5FC5123C32}"/>
                </a:ext>
              </a:extLst>
            </p:cNvPr>
            <p:cNvCxnSpPr>
              <a:cxnSpLocks/>
            </p:cNvCxnSpPr>
            <p:nvPr/>
          </p:nvCxnSpPr>
          <p:spPr>
            <a:xfrm>
              <a:off x="3455191" y="6391096"/>
              <a:ext cx="1933680" cy="0"/>
            </a:xfrm>
            <a:prstGeom prst="line">
              <a:avLst/>
            </a:prstGeom>
            <a:ln w="25400">
              <a:solidFill>
                <a:srgbClr val="0558F9"/>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5ED1D8FB-2827-684D-A6CF-9C79569F45CD}"/>
                </a:ext>
              </a:extLst>
            </p:cNvPr>
            <p:cNvCxnSpPr>
              <a:cxnSpLocks/>
            </p:cNvCxnSpPr>
            <p:nvPr/>
          </p:nvCxnSpPr>
          <p:spPr>
            <a:xfrm>
              <a:off x="5535175" y="6391096"/>
              <a:ext cx="1940136" cy="0"/>
            </a:xfrm>
            <a:prstGeom prst="line">
              <a:avLst/>
            </a:prstGeom>
            <a:ln w="25400">
              <a:solidFill>
                <a:srgbClr val="0558F9"/>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1F101B1F-F829-EF47-8398-345E758BF401}"/>
                </a:ext>
              </a:extLst>
            </p:cNvPr>
            <p:cNvCxnSpPr>
              <a:cxnSpLocks/>
            </p:cNvCxnSpPr>
            <p:nvPr/>
          </p:nvCxnSpPr>
          <p:spPr>
            <a:xfrm>
              <a:off x="7608703" y="6391096"/>
              <a:ext cx="1940136" cy="0"/>
            </a:xfrm>
            <a:prstGeom prst="line">
              <a:avLst/>
            </a:prstGeom>
            <a:ln w="25400">
              <a:solidFill>
                <a:srgbClr val="0558F9"/>
              </a:solidFill>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A516C94B-536E-5741-B9CA-6BA77C369FA2}"/>
                </a:ext>
              </a:extLst>
            </p:cNvPr>
            <p:cNvSpPr txBox="1"/>
            <p:nvPr/>
          </p:nvSpPr>
          <p:spPr>
            <a:xfrm>
              <a:off x="3103757" y="6508742"/>
              <a:ext cx="776175" cy="261610"/>
            </a:xfrm>
            <a:prstGeom prst="rect">
              <a:avLst/>
            </a:prstGeom>
            <a:noFill/>
          </p:spPr>
          <p:txBody>
            <a:bodyPr wrap="none" rtlCol="0" anchor="ctr">
              <a:spAutoFit/>
            </a:bodyPr>
            <a:lstStyle/>
            <a:p>
              <a:r>
                <a:rPr lang="en-US" sz="1100" dirty="0">
                  <a:latin typeface="Avenir Book" panose="02000503020000020003" pitchFamily="2" charset="0"/>
                  <a:ea typeface="Helvetica Neue" panose="02000503000000020004" pitchFamily="2" charset="0"/>
                  <a:cs typeface="Helvetica Neue" panose="02000503000000020004" pitchFamily="2" charset="0"/>
                </a:rPr>
                <a:t>Overview</a:t>
              </a:r>
            </a:p>
          </p:txBody>
        </p:sp>
        <p:sp>
          <p:nvSpPr>
            <p:cNvPr id="41" name="TextBox 40">
              <a:extLst>
                <a:ext uri="{FF2B5EF4-FFF2-40B4-BE49-F238E27FC236}">
                  <a16:creationId xmlns:a16="http://schemas.microsoft.com/office/drawing/2014/main" id="{0EF5BD56-E9C3-4C4B-8339-7F8A5EFD9258}"/>
                </a:ext>
              </a:extLst>
            </p:cNvPr>
            <p:cNvSpPr txBox="1"/>
            <p:nvPr/>
          </p:nvSpPr>
          <p:spPr>
            <a:xfrm>
              <a:off x="5139425" y="6508742"/>
              <a:ext cx="620683" cy="261610"/>
            </a:xfrm>
            <a:prstGeom prst="rect">
              <a:avLst/>
            </a:prstGeom>
            <a:noFill/>
          </p:spPr>
          <p:txBody>
            <a:bodyPr wrap="none" rtlCol="0" anchor="ctr">
              <a:spAutoFit/>
            </a:bodyPr>
            <a:lstStyle/>
            <a:p>
              <a:r>
                <a:rPr lang="en-US" sz="1100" dirty="0">
                  <a:latin typeface="Avenir Book" panose="02000503020000020003" pitchFamily="2" charset="0"/>
                  <a:ea typeface="Helvetica Neue UltraLight" panose="02000206000000020004" pitchFamily="2" charset="0"/>
                  <a:cs typeface="Helvetica Neue" panose="02000503000000020004" pitchFamily="2" charset="0"/>
                </a:rPr>
                <a:t>Theses</a:t>
              </a:r>
            </a:p>
          </p:txBody>
        </p:sp>
        <p:sp>
          <p:nvSpPr>
            <p:cNvPr id="42" name="TextBox 41">
              <a:extLst>
                <a:ext uri="{FF2B5EF4-FFF2-40B4-BE49-F238E27FC236}">
                  <a16:creationId xmlns:a16="http://schemas.microsoft.com/office/drawing/2014/main" id="{686195D0-6877-9F47-9941-A8DAB3DA9260}"/>
                </a:ext>
              </a:extLst>
            </p:cNvPr>
            <p:cNvSpPr txBox="1"/>
            <p:nvPr/>
          </p:nvSpPr>
          <p:spPr>
            <a:xfrm>
              <a:off x="7145879" y="6508742"/>
              <a:ext cx="772969" cy="261610"/>
            </a:xfrm>
            <a:prstGeom prst="rect">
              <a:avLst/>
            </a:prstGeom>
            <a:noFill/>
          </p:spPr>
          <p:txBody>
            <a:bodyPr wrap="none" rtlCol="0" anchor="ctr">
              <a:spAutoFit/>
            </a:bodyPr>
            <a:lstStyle/>
            <a:p>
              <a:r>
                <a:rPr lang="en-US" sz="1100" dirty="0">
                  <a:latin typeface="Avenir Book" panose="02000503020000020003" pitchFamily="2" charset="0"/>
                  <a:ea typeface="Helvetica Neue UltraLight" panose="02000206000000020004" pitchFamily="2" charset="0"/>
                  <a:cs typeface="Helvetica Neue" panose="02000503000000020004" pitchFamily="2" charset="0"/>
                </a:rPr>
                <a:t>Valuation</a:t>
              </a:r>
            </a:p>
          </p:txBody>
        </p:sp>
        <p:sp>
          <p:nvSpPr>
            <p:cNvPr id="43" name="TextBox 42">
              <a:extLst>
                <a:ext uri="{FF2B5EF4-FFF2-40B4-BE49-F238E27FC236}">
                  <a16:creationId xmlns:a16="http://schemas.microsoft.com/office/drawing/2014/main" id="{A08D8EE5-F1F9-9E4F-BC2C-67E0188C2E8E}"/>
                </a:ext>
              </a:extLst>
            </p:cNvPr>
            <p:cNvSpPr txBox="1"/>
            <p:nvPr/>
          </p:nvSpPr>
          <p:spPr>
            <a:xfrm>
              <a:off x="9116167" y="6508742"/>
              <a:ext cx="938077" cy="261610"/>
            </a:xfrm>
            <a:prstGeom prst="rect">
              <a:avLst/>
            </a:prstGeom>
            <a:noFill/>
          </p:spPr>
          <p:txBody>
            <a:bodyPr wrap="none" rtlCol="0" anchor="ctr">
              <a:spAutoFit/>
            </a:bodyPr>
            <a:lstStyle/>
            <a:p>
              <a:r>
                <a:rPr lang="en-US" sz="1100" dirty="0">
                  <a:latin typeface="Avenir Book" panose="02000503020000020003" pitchFamily="2" charset="0"/>
                  <a:ea typeface="Helvetica Neue UltraLight" panose="02000206000000020004" pitchFamily="2" charset="0"/>
                  <a:cs typeface="Helvetica Neue" panose="02000503000000020004" pitchFamily="2" charset="0"/>
                </a:rPr>
                <a:t>Pre-Mortem</a:t>
              </a:r>
            </a:p>
          </p:txBody>
        </p:sp>
      </p:grpSp>
      <p:pic>
        <p:nvPicPr>
          <p:cNvPr id="44" name="Picture 43">
            <a:extLst>
              <a:ext uri="{FF2B5EF4-FFF2-40B4-BE49-F238E27FC236}">
                <a16:creationId xmlns:a16="http://schemas.microsoft.com/office/drawing/2014/main" id="{2236F873-0E3F-A146-A410-2F68FDD2C1A1}"/>
              </a:ext>
            </a:extLst>
          </p:cNvPr>
          <p:cNvPicPr>
            <a:picLocks noChangeAspect="1"/>
          </p:cNvPicPr>
          <p:nvPr/>
        </p:nvPicPr>
        <p:blipFill>
          <a:blip r:embed="rId2">
            <a:alphaModFix/>
          </a:blip>
          <a:stretch>
            <a:fillRect/>
          </a:stretch>
        </p:blipFill>
        <p:spPr>
          <a:xfrm>
            <a:off x="-294" y="5299039"/>
            <a:ext cx="2184114" cy="2184114"/>
          </a:xfrm>
          <a:prstGeom prst="rect">
            <a:avLst/>
          </a:prstGeom>
        </p:spPr>
      </p:pic>
      <p:graphicFrame>
        <p:nvGraphicFramePr>
          <p:cNvPr id="3" name="Table 2">
            <a:extLst>
              <a:ext uri="{FF2B5EF4-FFF2-40B4-BE49-F238E27FC236}">
                <a16:creationId xmlns:a16="http://schemas.microsoft.com/office/drawing/2014/main" id="{87A1BA53-ABEC-264B-A08E-965F15895581}"/>
              </a:ext>
            </a:extLst>
          </p:cNvPr>
          <p:cNvGraphicFramePr>
            <a:graphicFrameLocks noGrp="1"/>
          </p:cNvGraphicFramePr>
          <p:nvPr>
            <p:extLst>
              <p:ext uri="{D42A27DB-BD31-4B8C-83A1-F6EECF244321}">
                <p14:modId xmlns:p14="http://schemas.microsoft.com/office/powerpoint/2010/main" val="1881392113"/>
              </p:ext>
            </p:extLst>
          </p:nvPr>
        </p:nvGraphicFramePr>
        <p:xfrm>
          <a:off x="3757545" y="1314625"/>
          <a:ext cx="3189555" cy="3040521"/>
        </p:xfrm>
        <a:graphic>
          <a:graphicData uri="http://schemas.openxmlformats.org/drawingml/2006/table">
            <a:tbl>
              <a:tblPr firstRow="1">
                <a:tableStyleId>{5C22544A-7EE6-4342-B048-85BDC9FD1C3A}</a:tableStyleId>
              </a:tblPr>
              <a:tblGrid>
                <a:gridCol w="1666293">
                  <a:extLst>
                    <a:ext uri="{9D8B030D-6E8A-4147-A177-3AD203B41FA5}">
                      <a16:colId xmlns:a16="http://schemas.microsoft.com/office/drawing/2014/main" val="1226352827"/>
                    </a:ext>
                  </a:extLst>
                </a:gridCol>
                <a:gridCol w="507754">
                  <a:extLst>
                    <a:ext uri="{9D8B030D-6E8A-4147-A177-3AD203B41FA5}">
                      <a16:colId xmlns:a16="http://schemas.microsoft.com/office/drawing/2014/main" val="1519988705"/>
                    </a:ext>
                  </a:extLst>
                </a:gridCol>
                <a:gridCol w="507754">
                  <a:extLst>
                    <a:ext uri="{9D8B030D-6E8A-4147-A177-3AD203B41FA5}">
                      <a16:colId xmlns:a16="http://schemas.microsoft.com/office/drawing/2014/main" val="4251021443"/>
                    </a:ext>
                  </a:extLst>
                </a:gridCol>
                <a:gridCol w="507754">
                  <a:extLst>
                    <a:ext uri="{9D8B030D-6E8A-4147-A177-3AD203B41FA5}">
                      <a16:colId xmlns:a16="http://schemas.microsoft.com/office/drawing/2014/main" val="1363381504"/>
                    </a:ext>
                  </a:extLst>
                </a:gridCol>
              </a:tblGrid>
              <a:tr h="211743">
                <a:tc gridSpan="4">
                  <a:txBody>
                    <a:bodyPr/>
                    <a:lstStyle/>
                    <a:p>
                      <a:pPr algn="ctr" fontAlgn="b"/>
                      <a:r>
                        <a:rPr lang="en-US" sz="900" u="none" strike="noStrike" dirty="0">
                          <a:effectLst/>
                          <a:latin typeface="Avenir Book" panose="02000503020000020003" pitchFamily="2" charset="0"/>
                        </a:rPr>
                        <a:t>Valuation</a:t>
                      </a:r>
                      <a:endParaRPr lang="en-US" sz="900" b="1" i="0" u="none" strike="noStrike" dirty="0">
                        <a:solidFill>
                          <a:srgbClr val="000000"/>
                        </a:solidFill>
                        <a:effectLst/>
                        <a:latin typeface="Avenir Book" panose="02000503020000020003" pitchFamily="2" charset="0"/>
                      </a:endParaRPr>
                    </a:p>
                  </a:txBody>
                  <a:tcPr marL="81604" marR="81604" marT="40802" marB="40802" anchor="b"/>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862394813"/>
                  </a:ext>
                </a:extLst>
              </a:tr>
              <a:tr h="143895">
                <a:tc>
                  <a:txBody>
                    <a:bodyPr/>
                    <a:lstStyle/>
                    <a:p>
                      <a:pPr algn="l" fontAlgn="b"/>
                      <a:r>
                        <a:rPr lang="en-US" sz="900" u="none" strike="noStrike" dirty="0">
                          <a:effectLst/>
                        </a:rPr>
                        <a:t> </a:t>
                      </a:r>
                      <a:endParaRPr lang="en-US" sz="900" b="1" i="0" u="none" strike="noStrike" dirty="0">
                        <a:solidFill>
                          <a:srgbClr val="000000"/>
                        </a:solidFill>
                        <a:effectLst/>
                        <a:latin typeface="Calibri" panose="020F0502020204030204" pitchFamily="34" charset="0"/>
                      </a:endParaRPr>
                    </a:p>
                  </a:txBody>
                  <a:tcPr marL="7889" marR="7889" marT="7889" marB="0" anchor="b"/>
                </a:tc>
                <a:tc>
                  <a:txBody>
                    <a:bodyPr/>
                    <a:lstStyle/>
                    <a:p>
                      <a:pPr algn="ctr" fontAlgn="b"/>
                      <a:r>
                        <a:rPr lang="en-US" sz="900" u="none" strike="noStrike">
                          <a:effectLst/>
                        </a:rPr>
                        <a:t>Downside</a:t>
                      </a:r>
                      <a:endParaRPr lang="en-US" sz="900" b="1" i="0" u="none" strike="noStrike">
                        <a:solidFill>
                          <a:srgbClr val="000000"/>
                        </a:solidFill>
                        <a:effectLst/>
                        <a:latin typeface="Calibri" panose="020F0502020204030204" pitchFamily="34" charset="0"/>
                      </a:endParaRPr>
                    </a:p>
                  </a:txBody>
                  <a:tcPr marL="7889" marR="7889" marT="7889" marB="0" anchor="b"/>
                </a:tc>
                <a:tc>
                  <a:txBody>
                    <a:bodyPr/>
                    <a:lstStyle/>
                    <a:p>
                      <a:pPr algn="ctr" fontAlgn="b"/>
                      <a:r>
                        <a:rPr lang="en-US" sz="900" u="none" strike="noStrike">
                          <a:effectLst/>
                        </a:rPr>
                        <a:t>Base</a:t>
                      </a:r>
                      <a:endParaRPr lang="en-US" sz="900" b="1" i="0" u="none" strike="noStrike">
                        <a:solidFill>
                          <a:srgbClr val="000000"/>
                        </a:solidFill>
                        <a:effectLst/>
                        <a:latin typeface="Calibri" panose="020F0502020204030204" pitchFamily="34" charset="0"/>
                      </a:endParaRPr>
                    </a:p>
                  </a:txBody>
                  <a:tcPr marL="7889" marR="7889" marT="7889" marB="0" anchor="b"/>
                </a:tc>
                <a:tc>
                  <a:txBody>
                    <a:bodyPr/>
                    <a:lstStyle/>
                    <a:p>
                      <a:pPr algn="ctr" fontAlgn="b"/>
                      <a:r>
                        <a:rPr lang="en-US" sz="900" u="none" strike="noStrike" dirty="0">
                          <a:effectLst/>
                        </a:rPr>
                        <a:t>Upside</a:t>
                      </a:r>
                      <a:endParaRPr lang="en-US" sz="900" b="1" i="0" u="none" strike="noStrike" dirty="0">
                        <a:solidFill>
                          <a:srgbClr val="000000"/>
                        </a:solidFill>
                        <a:effectLst/>
                        <a:latin typeface="Calibri" panose="020F0502020204030204" pitchFamily="34" charset="0"/>
                      </a:endParaRPr>
                    </a:p>
                  </a:txBody>
                  <a:tcPr marL="7889" marR="7889" marT="7889" marB="0" anchor="b"/>
                </a:tc>
                <a:extLst>
                  <a:ext uri="{0D108BD9-81ED-4DB2-BD59-A6C34878D82A}">
                    <a16:rowId xmlns:a16="http://schemas.microsoft.com/office/drawing/2014/main" val="3351860660"/>
                  </a:ext>
                </a:extLst>
              </a:tr>
              <a:tr h="143895">
                <a:tc>
                  <a:txBody>
                    <a:bodyPr/>
                    <a:lstStyle/>
                    <a:p>
                      <a:pPr algn="l" fontAlgn="b"/>
                      <a:r>
                        <a:rPr lang="en-US" sz="900" u="none" strike="noStrike">
                          <a:effectLst/>
                        </a:rPr>
                        <a:t>Sum of Present of Free Cash Flow</a:t>
                      </a:r>
                      <a:endParaRPr lang="en-US" sz="900" b="1" i="0" u="none" strike="noStrike">
                        <a:solidFill>
                          <a:srgbClr val="000000"/>
                        </a:solidFill>
                        <a:effectLst/>
                        <a:latin typeface="Calibri" panose="020F0502020204030204" pitchFamily="34" charset="0"/>
                      </a:endParaRPr>
                    </a:p>
                  </a:txBody>
                  <a:tcPr marL="7889" marR="7889" marT="7889" marB="0" anchor="b"/>
                </a:tc>
                <a:tc>
                  <a:txBody>
                    <a:bodyPr/>
                    <a:lstStyle/>
                    <a:p>
                      <a:pPr algn="ctr" fontAlgn="b"/>
                      <a:r>
                        <a:rPr lang="en-US" sz="900" u="none" strike="noStrike">
                          <a:effectLst/>
                        </a:rPr>
                        <a:t>950</a:t>
                      </a:r>
                      <a:endParaRPr lang="en-US" sz="900" b="1" i="0" u="none" strike="noStrike">
                        <a:solidFill>
                          <a:srgbClr val="9BBB59"/>
                        </a:solidFill>
                        <a:effectLst/>
                        <a:latin typeface="Calibri" panose="020F0502020204030204" pitchFamily="34" charset="0"/>
                      </a:endParaRPr>
                    </a:p>
                  </a:txBody>
                  <a:tcPr marL="7889" marR="7889" marT="7889" marB="0" anchor="b"/>
                </a:tc>
                <a:tc>
                  <a:txBody>
                    <a:bodyPr/>
                    <a:lstStyle/>
                    <a:p>
                      <a:pPr algn="ctr" fontAlgn="b"/>
                      <a:r>
                        <a:rPr lang="en-US" sz="900" u="none" strike="noStrike">
                          <a:effectLst/>
                        </a:rPr>
                        <a:t>1028</a:t>
                      </a:r>
                      <a:endParaRPr lang="en-US" sz="900" b="1" i="0" u="none" strike="noStrike">
                        <a:solidFill>
                          <a:srgbClr val="9BBB59"/>
                        </a:solidFill>
                        <a:effectLst/>
                        <a:latin typeface="Calibri" panose="020F0502020204030204" pitchFamily="34" charset="0"/>
                      </a:endParaRPr>
                    </a:p>
                  </a:txBody>
                  <a:tcPr marL="7889" marR="7889" marT="7889" marB="0" anchor="b"/>
                </a:tc>
                <a:tc>
                  <a:txBody>
                    <a:bodyPr/>
                    <a:lstStyle/>
                    <a:p>
                      <a:pPr algn="ctr" fontAlgn="b"/>
                      <a:r>
                        <a:rPr lang="en-US" sz="900" u="none" strike="noStrike">
                          <a:effectLst/>
                        </a:rPr>
                        <a:t>1159</a:t>
                      </a:r>
                      <a:endParaRPr lang="en-US" sz="900" b="1" i="0" u="none" strike="noStrike">
                        <a:solidFill>
                          <a:srgbClr val="9BBB59"/>
                        </a:solidFill>
                        <a:effectLst/>
                        <a:latin typeface="Calibri" panose="020F0502020204030204" pitchFamily="34" charset="0"/>
                      </a:endParaRPr>
                    </a:p>
                  </a:txBody>
                  <a:tcPr marL="7889" marR="7889" marT="7889" marB="0" anchor="b"/>
                </a:tc>
                <a:extLst>
                  <a:ext uri="{0D108BD9-81ED-4DB2-BD59-A6C34878D82A}">
                    <a16:rowId xmlns:a16="http://schemas.microsoft.com/office/drawing/2014/main" val="760862553"/>
                  </a:ext>
                </a:extLst>
              </a:tr>
              <a:tr h="143895">
                <a:tc>
                  <a:txBody>
                    <a:bodyPr/>
                    <a:lstStyle/>
                    <a:p>
                      <a:pPr algn="l" fontAlgn="b"/>
                      <a:r>
                        <a:rPr lang="en-US" sz="900" u="none" strike="noStrike">
                          <a:effectLst/>
                        </a:rPr>
                        <a:t> </a:t>
                      </a:r>
                      <a:endParaRPr lang="en-US" sz="900" b="0" i="0" u="none" strike="noStrike">
                        <a:solidFill>
                          <a:srgbClr val="000000"/>
                        </a:solidFill>
                        <a:effectLst/>
                        <a:latin typeface="Calibri" panose="020F0502020204030204" pitchFamily="34" charset="0"/>
                      </a:endParaRPr>
                    </a:p>
                  </a:txBody>
                  <a:tcPr marL="7889" marR="7889" marT="7889" marB="0" anchor="b"/>
                </a:tc>
                <a:tc>
                  <a:txBody>
                    <a:bodyPr/>
                    <a:lstStyle/>
                    <a:p>
                      <a:pPr algn="ctr" fontAlgn="b"/>
                      <a:endParaRPr lang="en-US" sz="900" b="0" i="0" u="none" strike="noStrike">
                        <a:solidFill>
                          <a:srgbClr val="000000"/>
                        </a:solidFill>
                        <a:effectLst/>
                        <a:latin typeface="Calibri" panose="020F0502020204030204" pitchFamily="34" charset="0"/>
                      </a:endParaRPr>
                    </a:p>
                  </a:txBody>
                  <a:tcPr marL="7889" marR="7889" marT="7889" marB="0" anchor="b"/>
                </a:tc>
                <a:tc>
                  <a:txBody>
                    <a:bodyPr/>
                    <a:lstStyle/>
                    <a:p>
                      <a:pPr algn="ctr" fontAlgn="b"/>
                      <a:endParaRPr lang="en-US" sz="900" b="0" i="0" u="none" strike="noStrike">
                        <a:solidFill>
                          <a:srgbClr val="000000"/>
                        </a:solidFill>
                        <a:effectLst/>
                        <a:latin typeface="Calibri" panose="020F0502020204030204" pitchFamily="34" charset="0"/>
                      </a:endParaRPr>
                    </a:p>
                  </a:txBody>
                  <a:tcPr marL="7889" marR="7889" marT="7889" marB="0" anchor="b"/>
                </a:tc>
                <a:tc>
                  <a:txBody>
                    <a:bodyPr/>
                    <a:lstStyle/>
                    <a:p>
                      <a:pPr algn="ctr" fontAlgn="b"/>
                      <a:r>
                        <a:rPr lang="en-US" sz="900" u="none" strike="noStrike">
                          <a:effectLst/>
                        </a:rPr>
                        <a:t> </a:t>
                      </a:r>
                      <a:endParaRPr lang="en-US" sz="900" b="0" i="0" u="none" strike="noStrike">
                        <a:solidFill>
                          <a:srgbClr val="000000"/>
                        </a:solidFill>
                        <a:effectLst/>
                        <a:latin typeface="Calibri" panose="020F0502020204030204" pitchFamily="34" charset="0"/>
                      </a:endParaRPr>
                    </a:p>
                  </a:txBody>
                  <a:tcPr marL="7889" marR="7889" marT="7889" marB="0" anchor="b"/>
                </a:tc>
                <a:extLst>
                  <a:ext uri="{0D108BD9-81ED-4DB2-BD59-A6C34878D82A}">
                    <a16:rowId xmlns:a16="http://schemas.microsoft.com/office/drawing/2014/main" val="2779129121"/>
                  </a:ext>
                </a:extLst>
              </a:tr>
              <a:tr h="143895">
                <a:tc>
                  <a:txBody>
                    <a:bodyPr/>
                    <a:lstStyle/>
                    <a:p>
                      <a:pPr algn="l" fontAlgn="b"/>
                      <a:r>
                        <a:rPr lang="en-US" sz="900" u="none" strike="noStrike" dirty="0">
                          <a:effectLst/>
                        </a:rPr>
                        <a:t>2025E EBIT</a:t>
                      </a:r>
                      <a:endParaRPr lang="en-US" sz="900" b="1" i="0" u="none" strike="noStrike" dirty="0">
                        <a:solidFill>
                          <a:srgbClr val="000000"/>
                        </a:solidFill>
                        <a:effectLst/>
                        <a:latin typeface="Calibri" panose="020F0502020204030204" pitchFamily="34" charset="0"/>
                      </a:endParaRPr>
                    </a:p>
                  </a:txBody>
                  <a:tcPr marL="7889" marR="7889" marT="7889" marB="0" anchor="b"/>
                </a:tc>
                <a:tc>
                  <a:txBody>
                    <a:bodyPr/>
                    <a:lstStyle/>
                    <a:p>
                      <a:pPr algn="ctr" fontAlgn="b"/>
                      <a:r>
                        <a:rPr lang="en-US" sz="900" u="none" strike="noStrike">
                          <a:effectLst/>
                        </a:rPr>
                        <a:t>639</a:t>
                      </a:r>
                      <a:endParaRPr lang="en-US" sz="900" b="1" i="0" u="none" strike="noStrike">
                        <a:solidFill>
                          <a:srgbClr val="9BBB59"/>
                        </a:solidFill>
                        <a:effectLst/>
                        <a:latin typeface="Calibri" panose="020F0502020204030204" pitchFamily="34" charset="0"/>
                      </a:endParaRPr>
                    </a:p>
                  </a:txBody>
                  <a:tcPr marL="7889" marR="7889" marT="7889" marB="0" anchor="b"/>
                </a:tc>
                <a:tc>
                  <a:txBody>
                    <a:bodyPr/>
                    <a:lstStyle/>
                    <a:p>
                      <a:pPr algn="ctr" fontAlgn="b"/>
                      <a:r>
                        <a:rPr lang="en-US" sz="900" u="none" strike="noStrike">
                          <a:effectLst/>
                        </a:rPr>
                        <a:t>727</a:t>
                      </a:r>
                      <a:endParaRPr lang="en-US" sz="900" b="1" i="0" u="none" strike="noStrike">
                        <a:solidFill>
                          <a:srgbClr val="9BBB59"/>
                        </a:solidFill>
                        <a:effectLst/>
                        <a:latin typeface="Calibri" panose="020F0502020204030204" pitchFamily="34" charset="0"/>
                      </a:endParaRPr>
                    </a:p>
                  </a:txBody>
                  <a:tcPr marL="7889" marR="7889" marT="7889" marB="0" anchor="b"/>
                </a:tc>
                <a:tc>
                  <a:txBody>
                    <a:bodyPr/>
                    <a:lstStyle/>
                    <a:p>
                      <a:pPr algn="ctr" fontAlgn="b"/>
                      <a:r>
                        <a:rPr lang="en-US" sz="900" u="none" strike="noStrike">
                          <a:effectLst/>
                        </a:rPr>
                        <a:t>888</a:t>
                      </a:r>
                      <a:endParaRPr lang="en-US" sz="900" b="1" i="0" u="none" strike="noStrike">
                        <a:solidFill>
                          <a:srgbClr val="9BBB59"/>
                        </a:solidFill>
                        <a:effectLst/>
                        <a:latin typeface="Calibri" panose="020F0502020204030204" pitchFamily="34" charset="0"/>
                      </a:endParaRPr>
                    </a:p>
                  </a:txBody>
                  <a:tcPr marL="7889" marR="7889" marT="7889" marB="0" anchor="b"/>
                </a:tc>
                <a:extLst>
                  <a:ext uri="{0D108BD9-81ED-4DB2-BD59-A6C34878D82A}">
                    <a16:rowId xmlns:a16="http://schemas.microsoft.com/office/drawing/2014/main" val="3731316564"/>
                  </a:ext>
                </a:extLst>
              </a:tr>
              <a:tr h="143895">
                <a:tc>
                  <a:txBody>
                    <a:bodyPr/>
                    <a:lstStyle/>
                    <a:p>
                      <a:pPr algn="l" fontAlgn="b"/>
                      <a:r>
                        <a:rPr lang="en-US" sz="900" u="none" strike="noStrike">
                          <a:effectLst/>
                        </a:rPr>
                        <a:t>Exit EV/EBIT</a:t>
                      </a:r>
                      <a:endParaRPr lang="en-US" sz="900" b="0" i="0" u="none" strike="noStrike">
                        <a:solidFill>
                          <a:srgbClr val="000000"/>
                        </a:solidFill>
                        <a:effectLst/>
                        <a:latin typeface="Calibri" panose="020F0502020204030204" pitchFamily="34" charset="0"/>
                      </a:endParaRPr>
                    </a:p>
                  </a:txBody>
                  <a:tcPr marL="7889" marR="7889" marT="7889" marB="0" anchor="b"/>
                </a:tc>
                <a:tc>
                  <a:txBody>
                    <a:bodyPr/>
                    <a:lstStyle/>
                    <a:p>
                      <a:pPr algn="ctr" fontAlgn="b"/>
                      <a:r>
                        <a:rPr lang="en-US" sz="900" u="none" strike="noStrike">
                          <a:effectLst/>
                        </a:rPr>
                        <a:t>2.5</a:t>
                      </a:r>
                      <a:endParaRPr lang="en-US" sz="900" b="0" i="0" u="none" strike="noStrike">
                        <a:solidFill>
                          <a:srgbClr val="FF0000"/>
                        </a:solidFill>
                        <a:effectLst/>
                        <a:latin typeface="Calibri" panose="020F0502020204030204" pitchFamily="34" charset="0"/>
                      </a:endParaRPr>
                    </a:p>
                  </a:txBody>
                  <a:tcPr marL="7889" marR="7889" marT="7889" marB="0" anchor="b"/>
                </a:tc>
                <a:tc>
                  <a:txBody>
                    <a:bodyPr/>
                    <a:lstStyle/>
                    <a:p>
                      <a:pPr algn="ctr" fontAlgn="b"/>
                      <a:r>
                        <a:rPr lang="en-US" sz="900" u="none" strike="noStrike">
                          <a:effectLst/>
                        </a:rPr>
                        <a:t>5</a:t>
                      </a:r>
                      <a:endParaRPr lang="en-US" sz="900" b="0" i="0" u="none" strike="noStrike">
                        <a:solidFill>
                          <a:srgbClr val="9BBB59"/>
                        </a:solidFill>
                        <a:effectLst/>
                        <a:latin typeface="Calibri" panose="020F0502020204030204" pitchFamily="34" charset="0"/>
                      </a:endParaRPr>
                    </a:p>
                  </a:txBody>
                  <a:tcPr marL="7889" marR="7889" marT="7889" marB="0" anchor="b"/>
                </a:tc>
                <a:tc>
                  <a:txBody>
                    <a:bodyPr/>
                    <a:lstStyle/>
                    <a:p>
                      <a:pPr algn="ctr" fontAlgn="b"/>
                      <a:r>
                        <a:rPr lang="en-US" sz="900" u="none" strike="noStrike">
                          <a:effectLst/>
                        </a:rPr>
                        <a:t>7.5</a:t>
                      </a:r>
                      <a:endParaRPr lang="en-US" sz="900" b="0" i="0" u="none" strike="noStrike">
                        <a:solidFill>
                          <a:srgbClr val="FF0000"/>
                        </a:solidFill>
                        <a:effectLst/>
                        <a:latin typeface="Calibri" panose="020F0502020204030204" pitchFamily="34" charset="0"/>
                      </a:endParaRPr>
                    </a:p>
                  </a:txBody>
                  <a:tcPr marL="7889" marR="7889" marT="7889" marB="0" anchor="b"/>
                </a:tc>
                <a:extLst>
                  <a:ext uri="{0D108BD9-81ED-4DB2-BD59-A6C34878D82A}">
                    <a16:rowId xmlns:a16="http://schemas.microsoft.com/office/drawing/2014/main" val="400658441"/>
                  </a:ext>
                </a:extLst>
              </a:tr>
              <a:tr h="143895">
                <a:tc>
                  <a:txBody>
                    <a:bodyPr/>
                    <a:lstStyle/>
                    <a:p>
                      <a:pPr algn="l" fontAlgn="b"/>
                      <a:r>
                        <a:rPr lang="en-US" sz="900" u="none" strike="noStrike">
                          <a:effectLst/>
                        </a:rPr>
                        <a:t>Terminal Value</a:t>
                      </a:r>
                      <a:endParaRPr lang="en-US" sz="900" b="1" i="0" u="none" strike="noStrike">
                        <a:solidFill>
                          <a:srgbClr val="000000"/>
                        </a:solidFill>
                        <a:effectLst/>
                        <a:latin typeface="Calibri" panose="020F0502020204030204" pitchFamily="34" charset="0"/>
                      </a:endParaRPr>
                    </a:p>
                  </a:txBody>
                  <a:tcPr marL="7889" marR="7889" marT="7889" marB="0" anchor="b"/>
                </a:tc>
                <a:tc>
                  <a:txBody>
                    <a:bodyPr/>
                    <a:lstStyle/>
                    <a:p>
                      <a:pPr algn="ctr" fontAlgn="b"/>
                      <a:r>
                        <a:rPr lang="en-US" sz="900" u="none" strike="noStrike">
                          <a:effectLst/>
                        </a:rPr>
                        <a:t>1597</a:t>
                      </a:r>
                      <a:endParaRPr lang="en-US" sz="900" b="1" i="0" u="none" strike="noStrike">
                        <a:solidFill>
                          <a:srgbClr val="000000"/>
                        </a:solidFill>
                        <a:effectLst/>
                        <a:latin typeface="Calibri" panose="020F0502020204030204" pitchFamily="34" charset="0"/>
                      </a:endParaRPr>
                    </a:p>
                  </a:txBody>
                  <a:tcPr marL="7889" marR="7889" marT="7889" marB="0" anchor="b"/>
                </a:tc>
                <a:tc>
                  <a:txBody>
                    <a:bodyPr/>
                    <a:lstStyle/>
                    <a:p>
                      <a:pPr algn="ctr" fontAlgn="b"/>
                      <a:r>
                        <a:rPr lang="en-US" sz="900" u="none" strike="noStrike">
                          <a:effectLst/>
                        </a:rPr>
                        <a:t>3635</a:t>
                      </a:r>
                      <a:endParaRPr lang="en-US" sz="900" b="1" i="0" u="none" strike="noStrike">
                        <a:solidFill>
                          <a:srgbClr val="000000"/>
                        </a:solidFill>
                        <a:effectLst/>
                        <a:latin typeface="Calibri" panose="020F0502020204030204" pitchFamily="34" charset="0"/>
                      </a:endParaRPr>
                    </a:p>
                  </a:txBody>
                  <a:tcPr marL="7889" marR="7889" marT="7889" marB="0" anchor="b"/>
                </a:tc>
                <a:tc>
                  <a:txBody>
                    <a:bodyPr/>
                    <a:lstStyle/>
                    <a:p>
                      <a:pPr algn="ctr" fontAlgn="b"/>
                      <a:r>
                        <a:rPr lang="en-US" sz="900" u="none" strike="noStrike">
                          <a:effectLst/>
                        </a:rPr>
                        <a:t>6657</a:t>
                      </a:r>
                      <a:endParaRPr lang="en-US" sz="900" b="1" i="0" u="none" strike="noStrike">
                        <a:solidFill>
                          <a:srgbClr val="000000"/>
                        </a:solidFill>
                        <a:effectLst/>
                        <a:latin typeface="Calibri" panose="020F0502020204030204" pitchFamily="34" charset="0"/>
                      </a:endParaRPr>
                    </a:p>
                  </a:txBody>
                  <a:tcPr marL="7889" marR="7889" marT="7889" marB="0" anchor="b"/>
                </a:tc>
                <a:extLst>
                  <a:ext uri="{0D108BD9-81ED-4DB2-BD59-A6C34878D82A}">
                    <a16:rowId xmlns:a16="http://schemas.microsoft.com/office/drawing/2014/main" val="3723854955"/>
                  </a:ext>
                </a:extLst>
              </a:tr>
              <a:tr h="143895">
                <a:tc>
                  <a:txBody>
                    <a:bodyPr/>
                    <a:lstStyle/>
                    <a:p>
                      <a:pPr algn="l" fontAlgn="b"/>
                      <a:r>
                        <a:rPr lang="en-US" sz="900" u="none" strike="noStrike">
                          <a:effectLst/>
                        </a:rPr>
                        <a:t> </a:t>
                      </a:r>
                      <a:endParaRPr lang="en-US" sz="900" b="0" i="0" u="none" strike="noStrike">
                        <a:solidFill>
                          <a:srgbClr val="000000"/>
                        </a:solidFill>
                        <a:effectLst/>
                        <a:latin typeface="Calibri" panose="020F0502020204030204" pitchFamily="34" charset="0"/>
                      </a:endParaRPr>
                    </a:p>
                  </a:txBody>
                  <a:tcPr marL="7889" marR="7889" marT="7889" marB="0" anchor="b"/>
                </a:tc>
                <a:tc>
                  <a:txBody>
                    <a:bodyPr/>
                    <a:lstStyle/>
                    <a:p>
                      <a:pPr algn="ctr" fontAlgn="b"/>
                      <a:endParaRPr lang="en-US" sz="900" b="0" i="0" u="none" strike="noStrike">
                        <a:solidFill>
                          <a:srgbClr val="000000"/>
                        </a:solidFill>
                        <a:effectLst/>
                        <a:latin typeface="Calibri" panose="020F0502020204030204" pitchFamily="34" charset="0"/>
                      </a:endParaRPr>
                    </a:p>
                  </a:txBody>
                  <a:tcPr marL="7889" marR="7889" marT="7889" marB="0" anchor="b"/>
                </a:tc>
                <a:tc>
                  <a:txBody>
                    <a:bodyPr/>
                    <a:lstStyle/>
                    <a:p>
                      <a:pPr algn="ctr" fontAlgn="b"/>
                      <a:endParaRPr lang="en-US" sz="900" b="0" i="0" u="none" strike="noStrike">
                        <a:solidFill>
                          <a:srgbClr val="000000"/>
                        </a:solidFill>
                        <a:effectLst/>
                        <a:latin typeface="Calibri" panose="020F0502020204030204" pitchFamily="34" charset="0"/>
                      </a:endParaRPr>
                    </a:p>
                  </a:txBody>
                  <a:tcPr marL="7889" marR="7889" marT="7889" marB="0" anchor="b"/>
                </a:tc>
                <a:tc>
                  <a:txBody>
                    <a:bodyPr/>
                    <a:lstStyle/>
                    <a:p>
                      <a:pPr algn="ctr" fontAlgn="b"/>
                      <a:r>
                        <a:rPr lang="en-US" sz="900" u="none" strike="noStrike">
                          <a:effectLst/>
                        </a:rPr>
                        <a:t> </a:t>
                      </a:r>
                      <a:endParaRPr lang="en-US" sz="900" b="0" i="0" u="none" strike="noStrike">
                        <a:solidFill>
                          <a:srgbClr val="000000"/>
                        </a:solidFill>
                        <a:effectLst/>
                        <a:latin typeface="Calibri" panose="020F0502020204030204" pitchFamily="34" charset="0"/>
                      </a:endParaRPr>
                    </a:p>
                  </a:txBody>
                  <a:tcPr marL="7889" marR="7889" marT="7889" marB="0" anchor="b"/>
                </a:tc>
                <a:extLst>
                  <a:ext uri="{0D108BD9-81ED-4DB2-BD59-A6C34878D82A}">
                    <a16:rowId xmlns:a16="http://schemas.microsoft.com/office/drawing/2014/main" val="3465043698"/>
                  </a:ext>
                </a:extLst>
              </a:tr>
              <a:tr h="143895">
                <a:tc>
                  <a:txBody>
                    <a:bodyPr/>
                    <a:lstStyle/>
                    <a:p>
                      <a:pPr algn="l" fontAlgn="b"/>
                      <a:r>
                        <a:rPr lang="en-US" sz="900" u="none" strike="noStrike">
                          <a:effectLst/>
                        </a:rPr>
                        <a:t>Enterprise Value</a:t>
                      </a:r>
                      <a:endParaRPr lang="en-US" sz="900" b="1" i="0" u="none" strike="noStrike">
                        <a:solidFill>
                          <a:srgbClr val="000000"/>
                        </a:solidFill>
                        <a:effectLst/>
                        <a:latin typeface="Calibri" panose="020F0502020204030204" pitchFamily="34" charset="0"/>
                      </a:endParaRPr>
                    </a:p>
                  </a:txBody>
                  <a:tcPr marL="7889" marR="7889" marT="7889" marB="0" anchor="b"/>
                </a:tc>
                <a:tc>
                  <a:txBody>
                    <a:bodyPr/>
                    <a:lstStyle/>
                    <a:p>
                      <a:pPr algn="ctr" fontAlgn="b"/>
                      <a:r>
                        <a:rPr lang="en-US" sz="900" u="none" strike="noStrike">
                          <a:effectLst/>
                        </a:rPr>
                        <a:t>2548</a:t>
                      </a:r>
                      <a:endParaRPr lang="en-US" sz="900" b="1" i="0" u="none" strike="noStrike">
                        <a:solidFill>
                          <a:srgbClr val="000000"/>
                        </a:solidFill>
                        <a:effectLst/>
                        <a:latin typeface="Calibri" panose="020F0502020204030204" pitchFamily="34" charset="0"/>
                      </a:endParaRPr>
                    </a:p>
                  </a:txBody>
                  <a:tcPr marL="7889" marR="7889" marT="7889" marB="0" anchor="b"/>
                </a:tc>
                <a:tc>
                  <a:txBody>
                    <a:bodyPr/>
                    <a:lstStyle/>
                    <a:p>
                      <a:pPr algn="ctr" fontAlgn="b"/>
                      <a:r>
                        <a:rPr lang="en-US" sz="900" u="none" strike="noStrike">
                          <a:effectLst/>
                        </a:rPr>
                        <a:t>4664</a:t>
                      </a:r>
                      <a:endParaRPr lang="en-US" sz="900" b="1" i="0" u="none" strike="noStrike">
                        <a:solidFill>
                          <a:srgbClr val="000000"/>
                        </a:solidFill>
                        <a:effectLst/>
                        <a:latin typeface="Calibri" panose="020F0502020204030204" pitchFamily="34" charset="0"/>
                      </a:endParaRPr>
                    </a:p>
                  </a:txBody>
                  <a:tcPr marL="7889" marR="7889" marT="7889" marB="0" anchor="b"/>
                </a:tc>
                <a:tc>
                  <a:txBody>
                    <a:bodyPr/>
                    <a:lstStyle/>
                    <a:p>
                      <a:pPr algn="ctr" fontAlgn="b"/>
                      <a:r>
                        <a:rPr lang="en-US" sz="900" u="none" strike="noStrike">
                          <a:effectLst/>
                        </a:rPr>
                        <a:t>7816</a:t>
                      </a:r>
                      <a:endParaRPr lang="en-US" sz="900" b="1" i="0" u="none" strike="noStrike">
                        <a:solidFill>
                          <a:srgbClr val="000000"/>
                        </a:solidFill>
                        <a:effectLst/>
                        <a:latin typeface="Calibri" panose="020F0502020204030204" pitchFamily="34" charset="0"/>
                      </a:endParaRPr>
                    </a:p>
                  </a:txBody>
                  <a:tcPr marL="7889" marR="7889" marT="7889" marB="0" anchor="b"/>
                </a:tc>
                <a:extLst>
                  <a:ext uri="{0D108BD9-81ED-4DB2-BD59-A6C34878D82A}">
                    <a16:rowId xmlns:a16="http://schemas.microsoft.com/office/drawing/2014/main" val="2432199444"/>
                  </a:ext>
                </a:extLst>
              </a:tr>
              <a:tr h="143895">
                <a:tc>
                  <a:txBody>
                    <a:bodyPr/>
                    <a:lstStyle/>
                    <a:p>
                      <a:pPr algn="l" fontAlgn="b"/>
                      <a:r>
                        <a:rPr lang="en-US" sz="900" u="none" strike="noStrike">
                          <a:effectLst/>
                        </a:rPr>
                        <a:t>Subtract Net Debt</a:t>
                      </a:r>
                      <a:endParaRPr lang="en-US" sz="900" b="0" i="0" u="none" strike="noStrike">
                        <a:solidFill>
                          <a:srgbClr val="000000"/>
                        </a:solidFill>
                        <a:effectLst/>
                        <a:latin typeface="Calibri" panose="020F0502020204030204" pitchFamily="34" charset="0"/>
                      </a:endParaRPr>
                    </a:p>
                  </a:txBody>
                  <a:tcPr marL="7889" marR="7889" marT="7889" marB="0" anchor="b"/>
                </a:tc>
                <a:tc>
                  <a:txBody>
                    <a:bodyPr/>
                    <a:lstStyle/>
                    <a:p>
                      <a:pPr algn="ctr" fontAlgn="b"/>
                      <a:r>
                        <a:rPr lang="en-US" sz="900" u="none" strike="noStrike">
                          <a:effectLst/>
                        </a:rPr>
                        <a:t>0</a:t>
                      </a:r>
                      <a:endParaRPr lang="en-US" sz="900" b="0" i="0" u="none" strike="noStrike">
                        <a:solidFill>
                          <a:srgbClr val="9BBB59"/>
                        </a:solidFill>
                        <a:effectLst/>
                        <a:latin typeface="Calibri" panose="020F0502020204030204" pitchFamily="34" charset="0"/>
                      </a:endParaRPr>
                    </a:p>
                  </a:txBody>
                  <a:tcPr marL="7889" marR="7889" marT="7889" marB="0" anchor="b"/>
                </a:tc>
                <a:tc>
                  <a:txBody>
                    <a:bodyPr/>
                    <a:lstStyle/>
                    <a:p>
                      <a:pPr algn="ctr" fontAlgn="b"/>
                      <a:r>
                        <a:rPr lang="en-US" sz="900" u="none" strike="noStrike">
                          <a:effectLst/>
                        </a:rPr>
                        <a:t>0</a:t>
                      </a:r>
                      <a:endParaRPr lang="en-US" sz="900" b="0" i="0" u="none" strike="noStrike">
                        <a:solidFill>
                          <a:srgbClr val="9BBB59"/>
                        </a:solidFill>
                        <a:effectLst/>
                        <a:latin typeface="Calibri" panose="020F0502020204030204" pitchFamily="34" charset="0"/>
                      </a:endParaRPr>
                    </a:p>
                  </a:txBody>
                  <a:tcPr marL="7889" marR="7889" marT="7889" marB="0" anchor="b"/>
                </a:tc>
                <a:tc>
                  <a:txBody>
                    <a:bodyPr/>
                    <a:lstStyle/>
                    <a:p>
                      <a:pPr algn="ctr" fontAlgn="b"/>
                      <a:r>
                        <a:rPr lang="en-US" sz="900" u="none" strike="noStrike">
                          <a:effectLst/>
                        </a:rPr>
                        <a:t>0</a:t>
                      </a:r>
                      <a:endParaRPr lang="en-US" sz="900" b="0" i="0" u="none" strike="noStrike">
                        <a:solidFill>
                          <a:srgbClr val="9BBB59"/>
                        </a:solidFill>
                        <a:effectLst/>
                        <a:latin typeface="Calibri" panose="020F0502020204030204" pitchFamily="34" charset="0"/>
                      </a:endParaRPr>
                    </a:p>
                  </a:txBody>
                  <a:tcPr marL="7889" marR="7889" marT="7889" marB="0" anchor="b"/>
                </a:tc>
                <a:extLst>
                  <a:ext uri="{0D108BD9-81ED-4DB2-BD59-A6C34878D82A}">
                    <a16:rowId xmlns:a16="http://schemas.microsoft.com/office/drawing/2014/main" val="582695838"/>
                  </a:ext>
                </a:extLst>
              </a:tr>
              <a:tr h="143895">
                <a:tc>
                  <a:txBody>
                    <a:bodyPr/>
                    <a:lstStyle/>
                    <a:p>
                      <a:pPr algn="l" fontAlgn="b"/>
                      <a:r>
                        <a:rPr lang="en-US" sz="900" u="none" strike="noStrike">
                          <a:effectLst/>
                        </a:rPr>
                        <a:t>Equity Value</a:t>
                      </a:r>
                      <a:endParaRPr lang="en-US" sz="900" b="1" i="0" u="none" strike="noStrike">
                        <a:solidFill>
                          <a:srgbClr val="000000"/>
                        </a:solidFill>
                        <a:effectLst/>
                        <a:latin typeface="Calibri" panose="020F0502020204030204" pitchFamily="34" charset="0"/>
                      </a:endParaRPr>
                    </a:p>
                  </a:txBody>
                  <a:tcPr marL="7889" marR="7889" marT="7889" marB="0" anchor="b"/>
                </a:tc>
                <a:tc>
                  <a:txBody>
                    <a:bodyPr/>
                    <a:lstStyle/>
                    <a:p>
                      <a:pPr algn="ctr" fontAlgn="b"/>
                      <a:r>
                        <a:rPr lang="en-US" sz="900" u="none" strike="noStrike">
                          <a:effectLst/>
                        </a:rPr>
                        <a:t>2548</a:t>
                      </a:r>
                      <a:endParaRPr lang="en-US" sz="900" b="1" i="0" u="none" strike="noStrike">
                        <a:solidFill>
                          <a:srgbClr val="000000"/>
                        </a:solidFill>
                        <a:effectLst/>
                        <a:latin typeface="Calibri" panose="020F0502020204030204" pitchFamily="34" charset="0"/>
                      </a:endParaRPr>
                    </a:p>
                  </a:txBody>
                  <a:tcPr marL="7889" marR="7889" marT="7889" marB="0" anchor="b"/>
                </a:tc>
                <a:tc>
                  <a:txBody>
                    <a:bodyPr/>
                    <a:lstStyle/>
                    <a:p>
                      <a:pPr algn="ctr" fontAlgn="b"/>
                      <a:r>
                        <a:rPr lang="en-US" sz="900" u="none" strike="noStrike">
                          <a:effectLst/>
                        </a:rPr>
                        <a:t>4664</a:t>
                      </a:r>
                      <a:endParaRPr lang="en-US" sz="900" b="1" i="0" u="none" strike="noStrike">
                        <a:solidFill>
                          <a:srgbClr val="000000"/>
                        </a:solidFill>
                        <a:effectLst/>
                        <a:latin typeface="Calibri" panose="020F0502020204030204" pitchFamily="34" charset="0"/>
                      </a:endParaRPr>
                    </a:p>
                  </a:txBody>
                  <a:tcPr marL="7889" marR="7889" marT="7889" marB="0" anchor="b"/>
                </a:tc>
                <a:tc>
                  <a:txBody>
                    <a:bodyPr/>
                    <a:lstStyle/>
                    <a:p>
                      <a:pPr algn="ctr" fontAlgn="b"/>
                      <a:r>
                        <a:rPr lang="en-US" sz="900" u="none" strike="noStrike">
                          <a:effectLst/>
                        </a:rPr>
                        <a:t>7816</a:t>
                      </a:r>
                      <a:endParaRPr lang="en-US" sz="900" b="1" i="0" u="none" strike="noStrike">
                        <a:solidFill>
                          <a:srgbClr val="000000"/>
                        </a:solidFill>
                        <a:effectLst/>
                        <a:latin typeface="Calibri" panose="020F0502020204030204" pitchFamily="34" charset="0"/>
                      </a:endParaRPr>
                    </a:p>
                  </a:txBody>
                  <a:tcPr marL="7889" marR="7889" marT="7889" marB="0" anchor="b"/>
                </a:tc>
                <a:extLst>
                  <a:ext uri="{0D108BD9-81ED-4DB2-BD59-A6C34878D82A}">
                    <a16:rowId xmlns:a16="http://schemas.microsoft.com/office/drawing/2014/main" val="502479538"/>
                  </a:ext>
                </a:extLst>
              </a:tr>
              <a:tr h="143895">
                <a:tc>
                  <a:txBody>
                    <a:bodyPr/>
                    <a:lstStyle/>
                    <a:p>
                      <a:pPr algn="l" fontAlgn="b"/>
                      <a:r>
                        <a:rPr lang="en-US" sz="900" u="none" strike="noStrike">
                          <a:effectLst/>
                        </a:rPr>
                        <a:t>Shares Outstanding</a:t>
                      </a:r>
                      <a:endParaRPr lang="en-US" sz="900" b="0" i="0" u="none" strike="noStrike">
                        <a:solidFill>
                          <a:srgbClr val="000000"/>
                        </a:solidFill>
                        <a:effectLst/>
                        <a:latin typeface="Calibri" panose="020F0502020204030204" pitchFamily="34" charset="0"/>
                      </a:endParaRPr>
                    </a:p>
                  </a:txBody>
                  <a:tcPr marL="7889" marR="7889" marT="7889" marB="0" anchor="b"/>
                </a:tc>
                <a:tc>
                  <a:txBody>
                    <a:bodyPr/>
                    <a:lstStyle/>
                    <a:p>
                      <a:pPr algn="ctr" fontAlgn="b"/>
                      <a:r>
                        <a:rPr lang="en-US" sz="900" u="none" strike="noStrike">
                          <a:effectLst/>
                        </a:rPr>
                        <a:t>56.0</a:t>
                      </a:r>
                      <a:endParaRPr lang="en-US" sz="900" b="0" i="0" u="none" strike="noStrike">
                        <a:solidFill>
                          <a:srgbClr val="9BBB59"/>
                        </a:solidFill>
                        <a:effectLst/>
                        <a:latin typeface="Calibri" panose="020F0502020204030204" pitchFamily="34" charset="0"/>
                      </a:endParaRPr>
                    </a:p>
                  </a:txBody>
                  <a:tcPr marL="7889" marR="7889" marT="7889" marB="0" anchor="b"/>
                </a:tc>
                <a:tc>
                  <a:txBody>
                    <a:bodyPr/>
                    <a:lstStyle/>
                    <a:p>
                      <a:pPr algn="ctr" fontAlgn="b"/>
                      <a:r>
                        <a:rPr lang="en-US" sz="900" u="none" strike="noStrike">
                          <a:effectLst/>
                        </a:rPr>
                        <a:t>56.0</a:t>
                      </a:r>
                      <a:endParaRPr lang="en-US" sz="900" b="0" i="0" u="none" strike="noStrike">
                        <a:solidFill>
                          <a:srgbClr val="9BBB59"/>
                        </a:solidFill>
                        <a:effectLst/>
                        <a:latin typeface="Calibri" panose="020F0502020204030204" pitchFamily="34" charset="0"/>
                      </a:endParaRPr>
                    </a:p>
                  </a:txBody>
                  <a:tcPr marL="7889" marR="7889" marT="7889" marB="0" anchor="b"/>
                </a:tc>
                <a:tc>
                  <a:txBody>
                    <a:bodyPr/>
                    <a:lstStyle/>
                    <a:p>
                      <a:pPr algn="ctr" fontAlgn="b"/>
                      <a:r>
                        <a:rPr lang="en-US" sz="900" u="none" strike="noStrike">
                          <a:effectLst/>
                        </a:rPr>
                        <a:t>56.0</a:t>
                      </a:r>
                      <a:endParaRPr lang="en-US" sz="900" b="0" i="0" u="none" strike="noStrike">
                        <a:solidFill>
                          <a:srgbClr val="9BBB59"/>
                        </a:solidFill>
                        <a:effectLst/>
                        <a:latin typeface="Calibri" panose="020F0502020204030204" pitchFamily="34" charset="0"/>
                      </a:endParaRPr>
                    </a:p>
                  </a:txBody>
                  <a:tcPr marL="7889" marR="7889" marT="7889" marB="0" anchor="b"/>
                </a:tc>
                <a:extLst>
                  <a:ext uri="{0D108BD9-81ED-4DB2-BD59-A6C34878D82A}">
                    <a16:rowId xmlns:a16="http://schemas.microsoft.com/office/drawing/2014/main" val="1216247194"/>
                  </a:ext>
                </a:extLst>
              </a:tr>
              <a:tr h="143895">
                <a:tc>
                  <a:txBody>
                    <a:bodyPr/>
                    <a:lstStyle/>
                    <a:p>
                      <a:pPr algn="l" fontAlgn="b"/>
                      <a:r>
                        <a:rPr lang="en-US" sz="900" u="none" strike="noStrike">
                          <a:effectLst/>
                        </a:rPr>
                        <a:t>Price Target</a:t>
                      </a:r>
                      <a:endParaRPr lang="en-US" sz="900" b="1" i="0" u="none" strike="noStrike">
                        <a:solidFill>
                          <a:srgbClr val="000000"/>
                        </a:solidFill>
                        <a:effectLst/>
                        <a:latin typeface="Calibri" panose="020F0502020204030204" pitchFamily="34" charset="0"/>
                      </a:endParaRPr>
                    </a:p>
                  </a:txBody>
                  <a:tcPr marL="7889" marR="7889" marT="7889" marB="0" anchor="b"/>
                </a:tc>
                <a:tc>
                  <a:txBody>
                    <a:bodyPr/>
                    <a:lstStyle/>
                    <a:p>
                      <a:pPr algn="ctr" fontAlgn="b"/>
                      <a:r>
                        <a:rPr lang="en-US" sz="900" u="none" strike="noStrike">
                          <a:effectLst/>
                        </a:rPr>
                        <a:t>45.48</a:t>
                      </a:r>
                      <a:endParaRPr lang="en-US" sz="900" b="1" i="0" u="none" strike="noStrike">
                        <a:solidFill>
                          <a:srgbClr val="000000"/>
                        </a:solidFill>
                        <a:effectLst/>
                        <a:latin typeface="Calibri" panose="020F0502020204030204" pitchFamily="34" charset="0"/>
                      </a:endParaRPr>
                    </a:p>
                  </a:txBody>
                  <a:tcPr marL="7889" marR="7889" marT="7889" marB="0" anchor="b"/>
                </a:tc>
                <a:tc>
                  <a:txBody>
                    <a:bodyPr/>
                    <a:lstStyle/>
                    <a:p>
                      <a:pPr algn="ctr" fontAlgn="b"/>
                      <a:r>
                        <a:rPr lang="en-US" sz="900" u="none" strike="noStrike">
                          <a:effectLst/>
                        </a:rPr>
                        <a:t>83.25</a:t>
                      </a:r>
                      <a:endParaRPr lang="en-US" sz="900" b="1" i="0" u="none" strike="noStrike">
                        <a:solidFill>
                          <a:srgbClr val="000000"/>
                        </a:solidFill>
                        <a:effectLst/>
                        <a:latin typeface="Calibri" panose="020F0502020204030204" pitchFamily="34" charset="0"/>
                      </a:endParaRPr>
                    </a:p>
                  </a:txBody>
                  <a:tcPr marL="7889" marR="7889" marT="7889" marB="0" anchor="b"/>
                </a:tc>
                <a:tc>
                  <a:txBody>
                    <a:bodyPr/>
                    <a:lstStyle/>
                    <a:p>
                      <a:pPr algn="ctr" fontAlgn="b"/>
                      <a:r>
                        <a:rPr lang="en-US" sz="900" u="none" strike="noStrike">
                          <a:effectLst/>
                        </a:rPr>
                        <a:t>139.53</a:t>
                      </a:r>
                      <a:endParaRPr lang="en-US" sz="900" b="1" i="0" u="none" strike="noStrike">
                        <a:solidFill>
                          <a:srgbClr val="000000"/>
                        </a:solidFill>
                        <a:effectLst/>
                        <a:latin typeface="Calibri" panose="020F0502020204030204" pitchFamily="34" charset="0"/>
                      </a:endParaRPr>
                    </a:p>
                  </a:txBody>
                  <a:tcPr marL="7889" marR="7889" marT="7889" marB="0" anchor="b"/>
                </a:tc>
                <a:extLst>
                  <a:ext uri="{0D108BD9-81ED-4DB2-BD59-A6C34878D82A}">
                    <a16:rowId xmlns:a16="http://schemas.microsoft.com/office/drawing/2014/main" val="2846346221"/>
                  </a:ext>
                </a:extLst>
              </a:tr>
              <a:tr h="143895">
                <a:tc>
                  <a:txBody>
                    <a:bodyPr/>
                    <a:lstStyle/>
                    <a:p>
                      <a:pPr algn="l" fontAlgn="b"/>
                      <a:r>
                        <a:rPr lang="en-US" sz="900" u="none" strike="noStrike">
                          <a:effectLst/>
                        </a:rPr>
                        <a:t>Current Price</a:t>
                      </a:r>
                      <a:endParaRPr lang="en-US" sz="900" b="0" i="0" u="none" strike="noStrike">
                        <a:solidFill>
                          <a:srgbClr val="000000"/>
                        </a:solidFill>
                        <a:effectLst/>
                        <a:latin typeface="Calibri" panose="020F0502020204030204" pitchFamily="34" charset="0"/>
                      </a:endParaRPr>
                    </a:p>
                  </a:txBody>
                  <a:tcPr marL="7889" marR="7889" marT="7889" marB="0" anchor="b"/>
                </a:tc>
                <a:tc>
                  <a:txBody>
                    <a:bodyPr/>
                    <a:lstStyle/>
                    <a:p>
                      <a:pPr algn="ctr" fontAlgn="b"/>
                      <a:r>
                        <a:rPr lang="en-US" sz="900" u="none" strike="noStrike">
                          <a:effectLst/>
                        </a:rPr>
                        <a:t>113.22</a:t>
                      </a:r>
                      <a:endParaRPr lang="en-US" sz="900" b="0" i="0" u="none" strike="noStrike">
                        <a:solidFill>
                          <a:srgbClr val="9BBB59"/>
                        </a:solidFill>
                        <a:effectLst/>
                        <a:latin typeface="Calibri" panose="020F0502020204030204" pitchFamily="34" charset="0"/>
                      </a:endParaRPr>
                    </a:p>
                  </a:txBody>
                  <a:tcPr marL="7889" marR="7889" marT="7889" marB="0" anchor="b"/>
                </a:tc>
                <a:tc>
                  <a:txBody>
                    <a:bodyPr/>
                    <a:lstStyle/>
                    <a:p>
                      <a:pPr algn="ctr" fontAlgn="b"/>
                      <a:r>
                        <a:rPr lang="en-US" sz="900" u="none" strike="noStrike">
                          <a:effectLst/>
                        </a:rPr>
                        <a:t>113.22</a:t>
                      </a:r>
                      <a:endParaRPr lang="en-US" sz="900" b="0" i="0" u="none" strike="noStrike">
                        <a:solidFill>
                          <a:srgbClr val="9BBB59"/>
                        </a:solidFill>
                        <a:effectLst/>
                        <a:latin typeface="Calibri" panose="020F0502020204030204" pitchFamily="34" charset="0"/>
                      </a:endParaRPr>
                    </a:p>
                  </a:txBody>
                  <a:tcPr marL="7889" marR="7889" marT="7889" marB="0" anchor="b"/>
                </a:tc>
                <a:tc>
                  <a:txBody>
                    <a:bodyPr/>
                    <a:lstStyle/>
                    <a:p>
                      <a:pPr algn="ctr" fontAlgn="b"/>
                      <a:r>
                        <a:rPr lang="en-US" sz="900" u="none" strike="noStrike">
                          <a:effectLst/>
                        </a:rPr>
                        <a:t>113.22</a:t>
                      </a:r>
                      <a:endParaRPr lang="en-US" sz="900" b="0" i="0" u="none" strike="noStrike">
                        <a:solidFill>
                          <a:srgbClr val="9BBB59"/>
                        </a:solidFill>
                        <a:effectLst/>
                        <a:latin typeface="Calibri" panose="020F0502020204030204" pitchFamily="34" charset="0"/>
                      </a:endParaRPr>
                    </a:p>
                  </a:txBody>
                  <a:tcPr marL="7889" marR="7889" marT="7889" marB="0" anchor="b"/>
                </a:tc>
                <a:extLst>
                  <a:ext uri="{0D108BD9-81ED-4DB2-BD59-A6C34878D82A}">
                    <a16:rowId xmlns:a16="http://schemas.microsoft.com/office/drawing/2014/main" val="2247677412"/>
                  </a:ext>
                </a:extLst>
              </a:tr>
              <a:tr h="143895">
                <a:tc>
                  <a:txBody>
                    <a:bodyPr/>
                    <a:lstStyle/>
                    <a:p>
                      <a:pPr algn="l" fontAlgn="b"/>
                      <a:r>
                        <a:rPr lang="en-US" sz="900" u="none" strike="noStrike" dirty="0">
                          <a:effectLst/>
                        </a:rPr>
                        <a:t>Expected Return</a:t>
                      </a:r>
                      <a:endParaRPr lang="en-US" sz="900" b="1" i="0" u="none" strike="noStrike" dirty="0">
                        <a:solidFill>
                          <a:srgbClr val="000000"/>
                        </a:solidFill>
                        <a:effectLst/>
                        <a:latin typeface="Calibri" panose="020F0502020204030204" pitchFamily="34" charset="0"/>
                      </a:endParaRPr>
                    </a:p>
                  </a:txBody>
                  <a:tcPr marL="7889" marR="7889" marT="7889" marB="0" anchor="b"/>
                </a:tc>
                <a:tc>
                  <a:txBody>
                    <a:bodyPr/>
                    <a:lstStyle/>
                    <a:p>
                      <a:pPr algn="ctr" fontAlgn="b"/>
                      <a:r>
                        <a:rPr lang="en-US" sz="900" u="none" strike="noStrike">
                          <a:effectLst/>
                        </a:rPr>
                        <a:t>-59.8%</a:t>
                      </a:r>
                      <a:endParaRPr lang="en-US" sz="900" b="1" i="0" u="none" strike="noStrike">
                        <a:solidFill>
                          <a:srgbClr val="000000"/>
                        </a:solidFill>
                        <a:effectLst/>
                        <a:latin typeface="Calibri" panose="020F0502020204030204" pitchFamily="34" charset="0"/>
                      </a:endParaRPr>
                    </a:p>
                  </a:txBody>
                  <a:tcPr marL="7889" marR="7889" marT="7889" marB="0" anchor="b"/>
                </a:tc>
                <a:tc>
                  <a:txBody>
                    <a:bodyPr/>
                    <a:lstStyle/>
                    <a:p>
                      <a:pPr algn="ctr" fontAlgn="b"/>
                      <a:r>
                        <a:rPr lang="en-US" sz="900" u="none" strike="noStrike">
                          <a:effectLst/>
                        </a:rPr>
                        <a:t>-26.5%</a:t>
                      </a:r>
                      <a:endParaRPr lang="en-US" sz="900" b="1" i="0" u="none" strike="noStrike">
                        <a:solidFill>
                          <a:srgbClr val="000000"/>
                        </a:solidFill>
                        <a:effectLst/>
                        <a:latin typeface="Calibri" panose="020F0502020204030204" pitchFamily="34" charset="0"/>
                      </a:endParaRPr>
                    </a:p>
                  </a:txBody>
                  <a:tcPr marL="7889" marR="7889" marT="7889" marB="0" anchor="b"/>
                </a:tc>
                <a:tc>
                  <a:txBody>
                    <a:bodyPr/>
                    <a:lstStyle/>
                    <a:p>
                      <a:pPr algn="ctr" fontAlgn="b"/>
                      <a:r>
                        <a:rPr lang="en-US" sz="900" u="none" strike="noStrike">
                          <a:effectLst/>
                        </a:rPr>
                        <a:t>23.2%</a:t>
                      </a:r>
                      <a:endParaRPr lang="en-US" sz="900" b="1" i="0" u="none" strike="noStrike">
                        <a:solidFill>
                          <a:srgbClr val="000000"/>
                        </a:solidFill>
                        <a:effectLst/>
                        <a:latin typeface="Calibri" panose="020F0502020204030204" pitchFamily="34" charset="0"/>
                      </a:endParaRPr>
                    </a:p>
                  </a:txBody>
                  <a:tcPr marL="7889" marR="7889" marT="7889" marB="0" anchor="b"/>
                </a:tc>
                <a:extLst>
                  <a:ext uri="{0D108BD9-81ED-4DB2-BD59-A6C34878D82A}">
                    <a16:rowId xmlns:a16="http://schemas.microsoft.com/office/drawing/2014/main" val="1338749685"/>
                  </a:ext>
                </a:extLst>
              </a:tr>
              <a:tr h="143895">
                <a:tc>
                  <a:txBody>
                    <a:bodyPr/>
                    <a:lstStyle/>
                    <a:p>
                      <a:pPr algn="l" fontAlgn="b"/>
                      <a:r>
                        <a:rPr lang="en-US" sz="900" u="none" strike="noStrike">
                          <a:effectLst/>
                        </a:rPr>
                        <a:t> </a:t>
                      </a:r>
                      <a:endParaRPr lang="en-US" sz="900" b="0" i="0" u="none" strike="noStrike">
                        <a:solidFill>
                          <a:srgbClr val="000000"/>
                        </a:solidFill>
                        <a:effectLst/>
                        <a:latin typeface="Calibri" panose="020F0502020204030204" pitchFamily="34" charset="0"/>
                      </a:endParaRPr>
                    </a:p>
                  </a:txBody>
                  <a:tcPr marL="7889" marR="7889" marT="7889" marB="0" anchor="b"/>
                </a:tc>
                <a:tc>
                  <a:txBody>
                    <a:bodyPr/>
                    <a:lstStyle/>
                    <a:p>
                      <a:pPr algn="ctr" fontAlgn="b"/>
                      <a:endParaRPr lang="en-US" sz="900" b="0" i="0" u="none" strike="noStrike">
                        <a:solidFill>
                          <a:srgbClr val="000000"/>
                        </a:solidFill>
                        <a:effectLst/>
                        <a:latin typeface="Calibri" panose="020F0502020204030204" pitchFamily="34" charset="0"/>
                      </a:endParaRPr>
                    </a:p>
                  </a:txBody>
                  <a:tcPr marL="7889" marR="7889" marT="7889" marB="0" anchor="b"/>
                </a:tc>
                <a:tc>
                  <a:txBody>
                    <a:bodyPr/>
                    <a:lstStyle/>
                    <a:p>
                      <a:pPr algn="ctr" fontAlgn="b"/>
                      <a:endParaRPr lang="en-US" sz="900" b="0" i="0" u="none" strike="noStrike">
                        <a:solidFill>
                          <a:srgbClr val="000000"/>
                        </a:solidFill>
                        <a:effectLst/>
                        <a:latin typeface="Calibri" panose="020F0502020204030204" pitchFamily="34" charset="0"/>
                      </a:endParaRPr>
                    </a:p>
                  </a:txBody>
                  <a:tcPr marL="7889" marR="7889" marT="7889" marB="0" anchor="b"/>
                </a:tc>
                <a:tc>
                  <a:txBody>
                    <a:bodyPr/>
                    <a:lstStyle/>
                    <a:p>
                      <a:pPr algn="ctr" fontAlgn="b"/>
                      <a:r>
                        <a:rPr lang="en-US" sz="900" u="none" strike="noStrike">
                          <a:effectLst/>
                        </a:rPr>
                        <a:t> </a:t>
                      </a:r>
                      <a:endParaRPr lang="en-US" sz="900" b="0" i="0" u="none" strike="noStrike">
                        <a:solidFill>
                          <a:srgbClr val="000000"/>
                        </a:solidFill>
                        <a:effectLst/>
                        <a:latin typeface="Calibri" panose="020F0502020204030204" pitchFamily="34" charset="0"/>
                      </a:endParaRPr>
                    </a:p>
                  </a:txBody>
                  <a:tcPr marL="7889" marR="7889" marT="7889" marB="0" anchor="b"/>
                </a:tc>
                <a:extLst>
                  <a:ext uri="{0D108BD9-81ED-4DB2-BD59-A6C34878D82A}">
                    <a16:rowId xmlns:a16="http://schemas.microsoft.com/office/drawing/2014/main" val="1431234063"/>
                  </a:ext>
                </a:extLst>
              </a:tr>
              <a:tr h="143895">
                <a:tc>
                  <a:txBody>
                    <a:bodyPr/>
                    <a:lstStyle/>
                    <a:p>
                      <a:pPr algn="l" fontAlgn="b"/>
                      <a:r>
                        <a:rPr lang="en-US" sz="900" u="none" strike="noStrike">
                          <a:effectLst/>
                        </a:rPr>
                        <a:t>Probability</a:t>
                      </a:r>
                      <a:endParaRPr lang="en-US" sz="900" b="1" i="0" u="none" strike="noStrike">
                        <a:solidFill>
                          <a:srgbClr val="000000"/>
                        </a:solidFill>
                        <a:effectLst/>
                        <a:latin typeface="Calibri" panose="020F0502020204030204" pitchFamily="34" charset="0"/>
                      </a:endParaRPr>
                    </a:p>
                  </a:txBody>
                  <a:tcPr marL="7889" marR="7889" marT="7889" marB="0" anchor="b"/>
                </a:tc>
                <a:tc>
                  <a:txBody>
                    <a:bodyPr/>
                    <a:lstStyle/>
                    <a:p>
                      <a:pPr algn="ctr" fontAlgn="b"/>
                      <a:r>
                        <a:rPr lang="en-US" sz="900" u="none" strike="noStrike">
                          <a:effectLst/>
                        </a:rPr>
                        <a:t>25%</a:t>
                      </a:r>
                      <a:endParaRPr lang="en-US" sz="900" b="0" i="0" u="none" strike="noStrike">
                        <a:solidFill>
                          <a:srgbClr val="FF0000"/>
                        </a:solidFill>
                        <a:effectLst/>
                        <a:latin typeface="Calibri" panose="020F0502020204030204" pitchFamily="34" charset="0"/>
                      </a:endParaRPr>
                    </a:p>
                  </a:txBody>
                  <a:tcPr marL="7889" marR="7889" marT="7889" marB="0" anchor="b"/>
                </a:tc>
                <a:tc>
                  <a:txBody>
                    <a:bodyPr/>
                    <a:lstStyle/>
                    <a:p>
                      <a:pPr algn="ctr" fontAlgn="b"/>
                      <a:r>
                        <a:rPr lang="en-US" sz="900" u="none" strike="noStrike">
                          <a:effectLst/>
                        </a:rPr>
                        <a:t>50%</a:t>
                      </a:r>
                      <a:endParaRPr lang="en-US" sz="900" b="0" i="0" u="none" strike="noStrike">
                        <a:solidFill>
                          <a:srgbClr val="FF0000"/>
                        </a:solidFill>
                        <a:effectLst/>
                        <a:latin typeface="Calibri" panose="020F0502020204030204" pitchFamily="34" charset="0"/>
                      </a:endParaRPr>
                    </a:p>
                  </a:txBody>
                  <a:tcPr marL="7889" marR="7889" marT="7889" marB="0" anchor="b"/>
                </a:tc>
                <a:tc>
                  <a:txBody>
                    <a:bodyPr/>
                    <a:lstStyle/>
                    <a:p>
                      <a:pPr algn="ctr" fontAlgn="b"/>
                      <a:r>
                        <a:rPr lang="en-US" sz="900" u="none" strike="noStrike">
                          <a:effectLst/>
                        </a:rPr>
                        <a:t>25%</a:t>
                      </a:r>
                      <a:endParaRPr lang="en-US" sz="900" b="0" i="0" u="none" strike="noStrike">
                        <a:solidFill>
                          <a:srgbClr val="FF0000"/>
                        </a:solidFill>
                        <a:effectLst/>
                        <a:latin typeface="Calibri" panose="020F0502020204030204" pitchFamily="34" charset="0"/>
                      </a:endParaRPr>
                    </a:p>
                  </a:txBody>
                  <a:tcPr marL="7889" marR="7889" marT="7889" marB="0" anchor="b"/>
                </a:tc>
                <a:extLst>
                  <a:ext uri="{0D108BD9-81ED-4DB2-BD59-A6C34878D82A}">
                    <a16:rowId xmlns:a16="http://schemas.microsoft.com/office/drawing/2014/main" val="1168774416"/>
                  </a:ext>
                </a:extLst>
              </a:tr>
              <a:tr h="279901">
                <a:tc>
                  <a:txBody>
                    <a:bodyPr/>
                    <a:lstStyle/>
                    <a:p>
                      <a:pPr algn="l" fontAlgn="b"/>
                      <a:r>
                        <a:rPr lang="en-US" sz="900" u="none" strike="noStrike">
                          <a:effectLst/>
                        </a:rPr>
                        <a:t>Proabability - Weighted Price Target</a:t>
                      </a:r>
                      <a:endParaRPr lang="en-US" sz="900" b="1" i="0" u="none" strike="noStrike">
                        <a:solidFill>
                          <a:srgbClr val="000000"/>
                        </a:solidFill>
                        <a:effectLst/>
                        <a:latin typeface="Calibri" panose="020F0502020204030204" pitchFamily="34" charset="0"/>
                      </a:endParaRPr>
                    </a:p>
                  </a:txBody>
                  <a:tcPr marL="7889" marR="7889" marT="7889" marB="0" anchor="b"/>
                </a:tc>
                <a:tc>
                  <a:txBody>
                    <a:bodyPr/>
                    <a:lstStyle/>
                    <a:p>
                      <a:pPr algn="ctr" fontAlgn="b"/>
                      <a:endParaRPr lang="en-US" sz="900" b="1" i="0" u="none" strike="noStrike">
                        <a:solidFill>
                          <a:srgbClr val="000000"/>
                        </a:solidFill>
                        <a:effectLst/>
                        <a:latin typeface="Calibri" panose="020F0502020204030204" pitchFamily="34" charset="0"/>
                      </a:endParaRPr>
                    </a:p>
                  </a:txBody>
                  <a:tcPr marL="7889" marR="7889" marT="7889" marB="0" anchor="b"/>
                </a:tc>
                <a:tc>
                  <a:txBody>
                    <a:bodyPr/>
                    <a:lstStyle/>
                    <a:p>
                      <a:pPr algn="ctr" fontAlgn="b"/>
                      <a:r>
                        <a:rPr lang="en-US" sz="900" u="none" strike="noStrike">
                          <a:effectLst/>
                        </a:rPr>
                        <a:t> $     87.88 </a:t>
                      </a:r>
                      <a:endParaRPr lang="en-US" sz="900" b="1" i="0" u="none" strike="noStrike">
                        <a:solidFill>
                          <a:srgbClr val="000000"/>
                        </a:solidFill>
                        <a:effectLst/>
                        <a:latin typeface="Calibri" panose="020F0502020204030204" pitchFamily="34" charset="0"/>
                      </a:endParaRPr>
                    </a:p>
                  </a:txBody>
                  <a:tcPr marL="7889" marR="7889" marT="7889" marB="0" anchor="b"/>
                </a:tc>
                <a:tc>
                  <a:txBody>
                    <a:bodyPr/>
                    <a:lstStyle/>
                    <a:p>
                      <a:pPr algn="ctr" fontAlgn="b"/>
                      <a:r>
                        <a:rPr lang="en-US" sz="900" u="none" strike="noStrike">
                          <a:effectLst/>
                        </a:rPr>
                        <a:t> </a:t>
                      </a:r>
                      <a:endParaRPr lang="en-US" sz="900" b="1" i="0" u="none" strike="noStrike">
                        <a:solidFill>
                          <a:srgbClr val="000000"/>
                        </a:solidFill>
                        <a:effectLst/>
                        <a:latin typeface="Calibri" panose="020F0502020204030204" pitchFamily="34" charset="0"/>
                      </a:endParaRPr>
                    </a:p>
                  </a:txBody>
                  <a:tcPr marL="7889" marR="7889" marT="7889" marB="0" anchor="b"/>
                </a:tc>
                <a:extLst>
                  <a:ext uri="{0D108BD9-81ED-4DB2-BD59-A6C34878D82A}">
                    <a16:rowId xmlns:a16="http://schemas.microsoft.com/office/drawing/2014/main" val="972664334"/>
                  </a:ext>
                </a:extLst>
              </a:tr>
              <a:tr h="211743">
                <a:tc gridSpan="2">
                  <a:txBody>
                    <a:bodyPr/>
                    <a:lstStyle/>
                    <a:p>
                      <a:pPr algn="l" fontAlgn="b"/>
                      <a:r>
                        <a:rPr lang="en-US" sz="900" u="none" strike="noStrike">
                          <a:effectLst/>
                        </a:rPr>
                        <a:t>Probability - Weighted Expected Return</a:t>
                      </a:r>
                      <a:endParaRPr lang="en-US" sz="900" b="1" i="0" u="none" strike="noStrike">
                        <a:solidFill>
                          <a:srgbClr val="000000"/>
                        </a:solidFill>
                        <a:effectLst/>
                        <a:latin typeface="Calibri" panose="020F0502020204030204" pitchFamily="34" charset="0"/>
                      </a:endParaRPr>
                    </a:p>
                  </a:txBody>
                  <a:tcPr marL="81604" marR="81604" marT="40802" marB="40802" anchor="b"/>
                </a:tc>
                <a:tc hMerge="1">
                  <a:txBody>
                    <a:bodyPr/>
                    <a:lstStyle/>
                    <a:p>
                      <a:endParaRPr lang="en-US"/>
                    </a:p>
                  </a:txBody>
                  <a:tcPr/>
                </a:tc>
                <a:tc>
                  <a:txBody>
                    <a:bodyPr/>
                    <a:lstStyle/>
                    <a:p>
                      <a:pPr algn="ctr" fontAlgn="b"/>
                      <a:r>
                        <a:rPr lang="en-US" sz="900" u="none" strike="noStrike">
                          <a:effectLst/>
                        </a:rPr>
                        <a:t>-22.4%</a:t>
                      </a:r>
                      <a:endParaRPr lang="en-US" sz="900" b="1" i="0" u="none" strike="noStrike">
                        <a:solidFill>
                          <a:srgbClr val="000000"/>
                        </a:solidFill>
                        <a:effectLst/>
                        <a:latin typeface="Calibri" panose="020F0502020204030204" pitchFamily="34" charset="0"/>
                      </a:endParaRPr>
                    </a:p>
                  </a:txBody>
                  <a:tcPr marL="7889" marR="7889" marT="7889" marB="0" anchor="b"/>
                </a:tc>
                <a:tc>
                  <a:txBody>
                    <a:bodyPr/>
                    <a:lstStyle/>
                    <a:p>
                      <a:pPr algn="ctr" fontAlgn="b"/>
                      <a:r>
                        <a:rPr lang="en-US" sz="900" u="none" strike="noStrike" dirty="0">
                          <a:effectLst/>
                        </a:rPr>
                        <a:t> </a:t>
                      </a:r>
                      <a:endParaRPr lang="en-US" sz="900" b="1" i="0" u="none" strike="noStrike" dirty="0">
                        <a:solidFill>
                          <a:srgbClr val="000000"/>
                        </a:solidFill>
                        <a:effectLst/>
                        <a:latin typeface="Calibri" panose="020F0502020204030204" pitchFamily="34" charset="0"/>
                      </a:endParaRPr>
                    </a:p>
                  </a:txBody>
                  <a:tcPr marL="7889" marR="7889" marT="7889" marB="0" anchor="b"/>
                </a:tc>
                <a:extLst>
                  <a:ext uri="{0D108BD9-81ED-4DB2-BD59-A6C34878D82A}">
                    <a16:rowId xmlns:a16="http://schemas.microsoft.com/office/drawing/2014/main" val="930140147"/>
                  </a:ext>
                </a:extLst>
              </a:tr>
            </a:tbl>
          </a:graphicData>
        </a:graphic>
      </p:graphicFrame>
      <p:graphicFrame>
        <p:nvGraphicFramePr>
          <p:cNvPr id="5" name="Table 4">
            <a:extLst>
              <a:ext uri="{FF2B5EF4-FFF2-40B4-BE49-F238E27FC236}">
                <a16:creationId xmlns:a16="http://schemas.microsoft.com/office/drawing/2014/main" id="{51C857B6-3FEA-A24B-A946-3FD16AEB14D2}"/>
              </a:ext>
            </a:extLst>
          </p:cNvPr>
          <p:cNvGraphicFramePr>
            <a:graphicFrameLocks noGrp="1"/>
          </p:cNvGraphicFramePr>
          <p:nvPr>
            <p:extLst>
              <p:ext uri="{D42A27DB-BD31-4B8C-83A1-F6EECF244321}">
                <p14:modId xmlns:p14="http://schemas.microsoft.com/office/powerpoint/2010/main" val="484198559"/>
              </p:ext>
            </p:extLst>
          </p:nvPr>
        </p:nvGraphicFramePr>
        <p:xfrm>
          <a:off x="502356" y="1298619"/>
          <a:ext cx="3189554" cy="2901288"/>
        </p:xfrm>
        <a:graphic>
          <a:graphicData uri="http://schemas.openxmlformats.org/drawingml/2006/table">
            <a:tbl>
              <a:tblPr firstRow="1">
                <a:tableStyleId>{5C22544A-7EE6-4342-B048-85BDC9FD1C3A}</a:tableStyleId>
              </a:tblPr>
              <a:tblGrid>
                <a:gridCol w="1216062">
                  <a:extLst>
                    <a:ext uri="{9D8B030D-6E8A-4147-A177-3AD203B41FA5}">
                      <a16:colId xmlns:a16="http://schemas.microsoft.com/office/drawing/2014/main" val="2167305443"/>
                    </a:ext>
                  </a:extLst>
                </a:gridCol>
                <a:gridCol w="493373">
                  <a:extLst>
                    <a:ext uri="{9D8B030D-6E8A-4147-A177-3AD203B41FA5}">
                      <a16:colId xmlns:a16="http://schemas.microsoft.com/office/drawing/2014/main" val="1456040935"/>
                    </a:ext>
                  </a:extLst>
                </a:gridCol>
                <a:gridCol w="493373">
                  <a:extLst>
                    <a:ext uri="{9D8B030D-6E8A-4147-A177-3AD203B41FA5}">
                      <a16:colId xmlns:a16="http://schemas.microsoft.com/office/drawing/2014/main" val="3934688843"/>
                    </a:ext>
                  </a:extLst>
                </a:gridCol>
                <a:gridCol w="493373">
                  <a:extLst>
                    <a:ext uri="{9D8B030D-6E8A-4147-A177-3AD203B41FA5}">
                      <a16:colId xmlns:a16="http://schemas.microsoft.com/office/drawing/2014/main" val="2665841521"/>
                    </a:ext>
                  </a:extLst>
                </a:gridCol>
                <a:gridCol w="493373">
                  <a:extLst>
                    <a:ext uri="{9D8B030D-6E8A-4147-A177-3AD203B41FA5}">
                      <a16:colId xmlns:a16="http://schemas.microsoft.com/office/drawing/2014/main" val="1123670515"/>
                    </a:ext>
                  </a:extLst>
                </a:gridCol>
              </a:tblGrid>
              <a:tr h="185398">
                <a:tc gridSpan="5">
                  <a:txBody>
                    <a:bodyPr/>
                    <a:lstStyle/>
                    <a:p>
                      <a:pPr algn="ctr" fontAlgn="b"/>
                      <a:r>
                        <a:rPr lang="en-US" sz="800" u="none" strike="noStrike" dirty="0">
                          <a:ln>
                            <a:noFill/>
                          </a:ln>
                          <a:effectLst/>
                          <a:latin typeface="Avenir Book" panose="02000503020000020003" pitchFamily="2" charset="0"/>
                        </a:rPr>
                        <a:t>Key Financials</a:t>
                      </a:r>
                      <a:endParaRPr lang="en-US" sz="800" b="1" i="0" u="none" strike="noStrike" dirty="0">
                        <a:ln>
                          <a:noFill/>
                        </a:ln>
                        <a:solidFill>
                          <a:srgbClr val="000000"/>
                        </a:solidFill>
                        <a:effectLst/>
                        <a:latin typeface="Avenir Book" panose="02000503020000020003" pitchFamily="2" charset="0"/>
                      </a:endParaRPr>
                    </a:p>
                  </a:txBody>
                  <a:tcPr marL="70548" marR="70548" marT="35274" marB="35274" anchor="b"/>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212255185"/>
                  </a:ext>
                </a:extLst>
              </a:tr>
              <a:tr h="141576">
                <a:tc>
                  <a:txBody>
                    <a:bodyPr/>
                    <a:lstStyle/>
                    <a:p>
                      <a:pPr algn="l" fontAlgn="b"/>
                      <a:r>
                        <a:rPr lang="en-US" sz="800" u="none" strike="noStrike">
                          <a:ln>
                            <a:noFill/>
                          </a:ln>
                          <a:effectLst/>
                        </a:rPr>
                        <a:t>USD Millions</a:t>
                      </a:r>
                      <a:endParaRPr lang="en-US" sz="800" b="0" i="1" u="none" strike="noStrike">
                        <a:ln>
                          <a:noFill/>
                        </a:ln>
                        <a:solidFill>
                          <a:srgbClr val="000000"/>
                        </a:solidFill>
                        <a:effectLst/>
                        <a:latin typeface="Calibri" panose="020F0502020204030204" pitchFamily="34" charset="0"/>
                      </a:endParaRPr>
                    </a:p>
                  </a:txBody>
                  <a:tcPr marL="7349" marR="7349" marT="7349" marB="0" anchor="b"/>
                </a:tc>
                <a:tc>
                  <a:txBody>
                    <a:bodyPr/>
                    <a:lstStyle/>
                    <a:p>
                      <a:pPr algn="l" fontAlgn="b"/>
                      <a:endParaRPr lang="en-US" sz="800" b="0" i="0" u="none" strike="noStrike">
                        <a:ln>
                          <a:noFill/>
                        </a:ln>
                        <a:solidFill>
                          <a:srgbClr val="000000"/>
                        </a:solidFill>
                        <a:effectLst/>
                        <a:latin typeface="Calibri" panose="020F0502020204030204" pitchFamily="34" charset="0"/>
                      </a:endParaRPr>
                    </a:p>
                  </a:txBody>
                  <a:tcPr marL="7349" marR="7349" marT="7349" marB="0" anchor="b"/>
                </a:tc>
                <a:tc>
                  <a:txBody>
                    <a:bodyPr/>
                    <a:lstStyle/>
                    <a:p>
                      <a:pPr algn="l" fontAlgn="b"/>
                      <a:endParaRPr lang="en-US" sz="800" b="0" i="0" u="none" strike="noStrike">
                        <a:ln>
                          <a:noFill/>
                        </a:ln>
                        <a:solidFill>
                          <a:srgbClr val="000000"/>
                        </a:solidFill>
                        <a:effectLst/>
                        <a:latin typeface="Calibri" panose="020F0502020204030204" pitchFamily="34" charset="0"/>
                      </a:endParaRPr>
                    </a:p>
                  </a:txBody>
                  <a:tcPr marL="7349" marR="7349" marT="7349" marB="0" anchor="b"/>
                </a:tc>
                <a:tc>
                  <a:txBody>
                    <a:bodyPr/>
                    <a:lstStyle/>
                    <a:p>
                      <a:pPr algn="l" fontAlgn="b"/>
                      <a:endParaRPr lang="en-US" sz="800" b="0" i="0" u="none" strike="noStrike" dirty="0">
                        <a:ln>
                          <a:noFill/>
                        </a:ln>
                        <a:solidFill>
                          <a:srgbClr val="000000"/>
                        </a:solidFill>
                        <a:effectLst/>
                        <a:latin typeface="Calibri" panose="020F0502020204030204" pitchFamily="34" charset="0"/>
                      </a:endParaRPr>
                    </a:p>
                  </a:txBody>
                  <a:tcPr marL="7349" marR="7349" marT="7349" marB="0" anchor="b"/>
                </a:tc>
                <a:tc>
                  <a:txBody>
                    <a:bodyPr/>
                    <a:lstStyle/>
                    <a:p>
                      <a:pPr algn="l" fontAlgn="b"/>
                      <a:r>
                        <a:rPr lang="en-US" sz="800" u="none" strike="noStrike">
                          <a:ln>
                            <a:noFill/>
                          </a:ln>
                          <a:effectLst/>
                        </a:rPr>
                        <a:t> </a:t>
                      </a:r>
                      <a:endParaRPr lang="en-US" sz="800" b="0" i="0" u="none" strike="noStrike">
                        <a:ln>
                          <a:noFill/>
                        </a:ln>
                        <a:solidFill>
                          <a:srgbClr val="000000"/>
                        </a:solidFill>
                        <a:effectLst/>
                        <a:latin typeface="Calibri" panose="020F0502020204030204" pitchFamily="34" charset="0"/>
                      </a:endParaRPr>
                    </a:p>
                  </a:txBody>
                  <a:tcPr marL="7349" marR="7349" marT="7349" marB="0" anchor="b"/>
                </a:tc>
                <a:extLst>
                  <a:ext uri="{0D108BD9-81ED-4DB2-BD59-A6C34878D82A}">
                    <a16:rowId xmlns:a16="http://schemas.microsoft.com/office/drawing/2014/main" val="1581961266"/>
                  </a:ext>
                </a:extLst>
              </a:tr>
              <a:tr h="151014">
                <a:tc>
                  <a:txBody>
                    <a:bodyPr/>
                    <a:lstStyle/>
                    <a:p>
                      <a:pPr algn="l" fontAlgn="b"/>
                      <a:r>
                        <a:rPr lang="en-US" sz="800" u="none" strike="noStrike">
                          <a:ln>
                            <a:noFill/>
                          </a:ln>
                          <a:effectLst/>
                        </a:rPr>
                        <a:t>Years</a:t>
                      </a:r>
                      <a:endParaRPr lang="en-US" sz="800" b="0" i="0" u="none" strike="noStrike">
                        <a:ln>
                          <a:noFill/>
                        </a:ln>
                        <a:solidFill>
                          <a:srgbClr val="000000"/>
                        </a:solidFill>
                        <a:effectLst/>
                        <a:latin typeface="Calibri" panose="020F0502020204030204" pitchFamily="34" charset="0"/>
                      </a:endParaRPr>
                    </a:p>
                  </a:txBody>
                  <a:tcPr marL="7349" marR="7349" marT="7349" marB="0" anchor="b"/>
                </a:tc>
                <a:tc>
                  <a:txBody>
                    <a:bodyPr/>
                    <a:lstStyle/>
                    <a:p>
                      <a:pPr algn="ctr" fontAlgn="b"/>
                      <a:r>
                        <a:rPr lang="en-US" sz="800" u="none" strike="noStrike" dirty="0">
                          <a:ln>
                            <a:noFill/>
                          </a:ln>
                          <a:effectLst/>
                        </a:rPr>
                        <a:t>2017</a:t>
                      </a:r>
                      <a:endParaRPr lang="en-US" sz="800" b="1" i="0" u="none" strike="noStrike" dirty="0">
                        <a:ln>
                          <a:noFill/>
                        </a:ln>
                        <a:solidFill>
                          <a:srgbClr val="000000"/>
                        </a:solidFill>
                        <a:effectLst/>
                        <a:latin typeface="Calibri" panose="020F0502020204030204" pitchFamily="34" charset="0"/>
                      </a:endParaRPr>
                    </a:p>
                  </a:txBody>
                  <a:tcPr marL="7349" marR="7349" marT="7349" marB="0" anchor="b"/>
                </a:tc>
                <a:tc>
                  <a:txBody>
                    <a:bodyPr/>
                    <a:lstStyle/>
                    <a:p>
                      <a:pPr algn="ctr" fontAlgn="b"/>
                      <a:r>
                        <a:rPr lang="en-US" sz="800" u="none" strike="noStrike">
                          <a:ln>
                            <a:noFill/>
                          </a:ln>
                          <a:effectLst/>
                        </a:rPr>
                        <a:t>2018</a:t>
                      </a:r>
                      <a:endParaRPr lang="en-US" sz="800" b="1" i="0" u="none" strike="noStrike">
                        <a:ln>
                          <a:noFill/>
                        </a:ln>
                        <a:solidFill>
                          <a:srgbClr val="000000"/>
                        </a:solidFill>
                        <a:effectLst/>
                        <a:latin typeface="Calibri" panose="020F0502020204030204" pitchFamily="34" charset="0"/>
                      </a:endParaRPr>
                    </a:p>
                  </a:txBody>
                  <a:tcPr marL="7349" marR="7349" marT="7349" marB="0" anchor="b"/>
                </a:tc>
                <a:tc>
                  <a:txBody>
                    <a:bodyPr/>
                    <a:lstStyle/>
                    <a:p>
                      <a:pPr algn="ctr" fontAlgn="b"/>
                      <a:r>
                        <a:rPr lang="en-US" sz="800" u="none" strike="noStrike">
                          <a:ln>
                            <a:noFill/>
                          </a:ln>
                          <a:effectLst/>
                        </a:rPr>
                        <a:t>2019E</a:t>
                      </a:r>
                      <a:endParaRPr lang="en-US" sz="800" b="1" i="0" u="none" strike="noStrike">
                        <a:ln>
                          <a:noFill/>
                        </a:ln>
                        <a:solidFill>
                          <a:srgbClr val="000000"/>
                        </a:solidFill>
                        <a:effectLst/>
                        <a:latin typeface="Calibri" panose="020F0502020204030204" pitchFamily="34" charset="0"/>
                      </a:endParaRPr>
                    </a:p>
                  </a:txBody>
                  <a:tcPr marL="7349" marR="7349" marT="7349" marB="0" anchor="b"/>
                </a:tc>
                <a:tc>
                  <a:txBody>
                    <a:bodyPr/>
                    <a:lstStyle/>
                    <a:p>
                      <a:pPr algn="ctr" fontAlgn="b"/>
                      <a:r>
                        <a:rPr lang="en-US" sz="800" u="none" strike="noStrike" dirty="0">
                          <a:ln>
                            <a:noFill/>
                          </a:ln>
                          <a:effectLst/>
                        </a:rPr>
                        <a:t>2025E</a:t>
                      </a:r>
                      <a:endParaRPr lang="en-US" sz="800" b="1" i="0" u="none" strike="noStrike" dirty="0">
                        <a:ln>
                          <a:noFill/>
                        </a:ln>
                        <a:solidFill>
                          <a:srgbClr val="000000"/>
                        </a:solidFill>
                        <a:effectLst/>
                        <a:latin typeface="Calibri" panose="020F0502020204030204" pitchFamily="34" charset="0"/>
                      </a:endParaRPr>
                    </a:p>
                  </a:txBody>
                  <a:tcPr marL="7349" marR="7349" marT="7349" marB="0" anchor="b"/>
                </a:tc>
                <a:extLst>
                  <a:ext uri="{0D108BD9-81ED-4DB2-BD59-A6C34878D82A}">
                    <a16:rowId xmlns:a16="http://schemas.microsoft.com/office/drawing/2014/main" val="376990682"/>
                  </a:ext>
                </a:extLst>
              </a:tr>
              <a:tr h="141576">
                <a:tc>
                  <a:txBody>
                    <a:bodyPr/>
                    <a:lstStyle/>
                    <a:p>
                      <a:pPr algn="l" fontAlgn="b"/>
                      <a:r>
                        <a:rPr lang="en-US" sz="800" u="none" strike="noStrike">
                          <a:ln>
                            <a:noFill/>
                          </a:ln>
                          <a:effectLst/>
                        </a:rPr>
                        <a:t>Store Count:</a:t>
                      </a:r>
                      <a:endParaRPr lang="en-US" sz="800" b="1" i="0" u="none" strike="noStrike">
                        <a:ln>
                          <a:noFill/>
                        </a:ln>
                        <a:solidFill>
                          <a:srgbClr val="000000"/>
                        </a:solidFill>
                        <a:effectLst/>
                        <a:latin typeface="Calibri" panose="020F0502020204030204" pitchFamily="34" charset="0"/>
                      </a:endParaRPr>
                    </a:p>
                  </a:txBody>
                  <a:tcPr marL="7349" marR="7349" marT="7349" marB="0" anchor="b"/>
                </a:tc>
                <a:tc>
                  <a:txBody>
                    <a:bodyPr/>
                    <a:lstStyle/>
                    <a:p>
                      <a:pPr algn="l" fontAlgn="b"/>
                      <a:endParaRPr lang="en-US" sz="800" b="0" i="0" u="none" strike="noStrike" dirty="0">
                        <a:ln>
                          <a:noFill/>
                        </a:ln>
                        <a:solidFill>
                          <a:srgbClr val="000000"/>
                        </a:solidFill>
                        <a:effectLst/>
                        <a:latin typeface="Calibri" panose="020F0502020204030204" pitchFamily="34" charset="0"/>
                      </a:endParaRPr>
                    </a:p>
                  </a:txBody>
                  <a:tcPr marL="7349" marR="7349" marT="7349" marB="0" anchor="b"/>
                </a:tc>
                <a:tc>
                  <a:txBody>
                    <a:bodyPr/>
                    <a:lstStyle/>
                    <a:p>
                      <a:pPr algn="l" fontAlgn="b"/>
                      <a:endParaRPr lang="en-US" sz="800" b="0" i="0" u="none" strike="noStrike">
                        <a:ln>
                          <a:noFill/>
                        </a:ln>
                        <a:solidFill>
                          <a:srgbClr val="000000"/>
                        </a:solidFill>
                        <a:effectLst/>
                        <a:latin typeface="Calibri" panose="020F0502020204030204" pitchFamily="34" charset="0"/>
                      </a:endParaRPr>
                    </a:p>
                  </a:txBody>
                  <a:tcPr marL="7349" marR="7349" marT="7349" marB="0" anchor="b"/>
                </a:tc>
                <a:tc>
                  <a:txBody>
                    <a:bodyPr/>
                    <a:lstStyle/>
                    <a:p>
                      <a:pPr algn="l" fontAlgn="b"/>
                      <a:endParaRPr lang="en-US" sz="800" b="0" i="0" u="none" strike="noStrike">
                        <a:ln>
                          <a:noFill/>
                        </a:ln>
                        <a:solidFill>
                          <a:srgbClr val="000000"/>
                        </a:solidFill>
                        <a:effectLst/>
                        <a:latin typeface="Calibri" panose="020F0502020204030204" pitchFamily="34" charset="0"/>
                      </a:endParaRPr>
                    </a:p>
                  </a:txBody>
                  <a:tcPr marL="7349" marR="7349" marT="7349" marB="0" anchor="b"/>
                </a:tc>
                <a:tc>
                  <a:txBody>
                    <a:bodyPr/>
                    <a:lstStyle/>
                    <a:p>
                      <a:pPr algn="l" fontAlgn="b"/>
                      <a:r>
                        <a:rPr lang="en-US" sz="800" u="none" strike="noStrike" dirty="0">
                          <a:ln>
                            <a:noFill/>
                          </a:ln>
                          <a:effectLst/>
                        </a:rPr>
                        <a:t> </a:t>
                      </a:r>
                      <a:endParaRPr lang="en-US" sz="800" b="0" i="0" u="none" strike="noStrike" dirty="0">
                        <a:ln>
                          <a:noFill/>
                        </a:ln>
                        <a:solidFill>
                          <a:srgbClr val="000000"/>
                        </a:solidFill>
                        <a:effectLst/>
                        <a:latin typeface="Calibri" panose="020F0502020204030204" pitchFamily="34" charset="0"/>
                      </a:endParaRPr>
                    </a:p>
                  </a:txBody>
                  <a:tcPr marL="7349" marR="7349" marT="7349" marB="0" anchor="b"/>
                </a:tc>
                <a:extLst>
                  <a:ext uri="{0D108BD9-81ED-4DB2-BD59-A6C34878D82A}">
                    <a16:rowId xmlns:a16="http://schemas.microsoft.com/office/drawing/2014/main" val="1506584123"/>
                  </a:ext>
                </a:extLst>
              </a:tr>
              <a:tr h="141576">
                <a:tc>
                  <a:txBody>
                    <a:bodyPr/>
                    <a:lstStyle/>
                    <a:p>
                      <a:pPr algn="l" fontAlgn="b"/>
                      <a:r>
                        <a:rPr lang="en-US" sz="800" u="none" strike="noStrike">
                          <a:ln>
                            <a:noFill/>
                          </a:ln>
                          <a:effectLst/>
                        </a:rPr>
                        <a:t>Beginning Stores</a:t>
                      </a:r>
                      <a:endParaRPr lang="en-US" sz="800" b="0" i="0" u="none" strike="noStrike">
                        <a:ln>
                          <a:noFill/>
                        </a:ln>
                        <a:solidFill>
                          <a:srgbClr val="000000"/>
                        </a:solidFill>
                        <a:effectLst/>
                        <a:latin typeface="Calibri" panose="020F0502020204030204" pitchFamily="34" charset="0"/>
                      </a:endParaRPr>
                    </a:p>
                  </a:txBody>
                  <a:tcPr marL="7349" marR="7349" marT="7349" marB="0" anchor="b"/>
                </a:tc>
                <a:tc>
                  <a:txBody>
                    <a:bodyPr/>
                    <a:lstStyle/>
                    <a:p>
                      <a:pPr algn="r" fontAlgn="b"/>
                      <a:r>
                        <a:rPr lang="en-US" sz="800" u="none" strike="noStrike" dirty="0">
                          <a:ln>
                            <a:noFill/>
                          </a:ln>
                          <a:effectLst/>
                        </a:rPr>
                        <a:t>522</a:t>
                      </a:r>
                      <a:endParaRPr lang="en-US" sz="800" b="0" i="0" u="none" strike="noStrike" dirty="0">
                        <a:ln>
                          <a:noFill/>
                        </a:ln>
                        <a:solidFill>
                          <a:srgbClr val="9BBB59"/>
                        </a:solidFill>
                        <a:effectLst/>
                        <a:latin typeface="Calibri" panose="020F0502020204030204" pitchFamily="34" charset="0"/>
                      </a:endParaRPr>
                    </a:p>
                  </a:txBody>
                  <a:tcPr marL="7349" marR="7349" marT="7349" marB="0" anchor="b"/>
                </a:tc>
                <a:tc>
                  <a:txBody>
                    <a:bodyPr/>
                    <a:lstStyle/>
                    <a:p>
                      <a:pPr algn="r" fontAlgn="b"/>
                      <a:r>
                        <a:rPr lang="en-US" sz="800" u="none" strike="noStrike">
                          <a:ln>
                            <a:noFill/>
                          </a:ln>
                          <a:effectLst/>
                        </a:rPr>
                        <a:t>625</a:t>
                      </a:r>
                      <a:endParaRPr lang="en-US" sz="800" b="0" i="0" u="none" strike="noStrike">
                        <a:ln>
                          <a:noFill/>
                        </a:ln>
                        <a:solidFill>
                          <a:srgbClr val="9BBB59"/>
                        </a:solidFill>
                        <a:effectLst/>
                        <a:latin typeface="Calibri" panose="020F0502020204030204" pitchFamily="34" charset="0"/>
                      </a:endParaRPr>
                    </a:p>
                  </a:txBody>
                  <a:tcPr marL="7349" marR="7349" marT="7349" marB="0" anchor="b"/>
                </a:tc>
                <a:tc>
                  <a:txBody>
                    <a:bodyPr/>
                    <a:lstStyle/>
                    <a:p>
                      <a:pPr algn="r" fontAlgn="b"/>
                      <a:r>
                        <a:rPr lang="en-US" sz="800" u="none" strike="noStrike" dirty="0">
                          <a:ln>
                            <a:noFill/>
                          </a:ln>
                          <a:effectLst/>
                        </a:rPr>
                        <a:t>750</a:t>
                      </a:r>
                      <a:endParaRPr lang="en-US" sz="800" b="0" i="0" u="none" strike="noStrike" dirty="0">
                        <a:ln>
                          <a:noFill/>
                        </a:ln>
                        <a:solidFill>
                          <a:srgbClr val="9BBB59"/>
                        </a:solidFill>
                        <a:effectLst/>
                        <a:latin typeface="Calibri" panose="020F0502020204030204" pitchFamily="34" charset="0"/>
                      </a:endParaRPr>
                    </a:p>
                  </a:txBody>
                  <a:tcPr marL="7349" marR="7349" marT="7349" marB="0" anchor="b"/>
                </a:tc>
                <a:tc>
                  <a:txBody>
                    <a:bodyPr/>
                    <a:lstStyle/>
                    <a:p>
                      <a:pPr algn="r" fontAlgn="b"/>
                      <a:r>
                        <a:rPr lang="en-US" sz="800" u="none" strike="noStrike">
                          <a:ln>
                            <a:noFill/>
                          </a:ln>
                          <a:effectLst/>
                        </a:rPr>
                        <a:t>1777</a:t>
                      </a:r>
                      <a:endParaRPr lang="en-US" sz="800" b="0" i="0" u="none" strike="noStrike">
                        <a:ln>
                          <a:noFill/>
                        </a:ln>
                        <a:solidFill>
                          <a:srgbClr val="9BBB59"/>
                        </a:solidFill>
                        <a:effectLst/>
                        <a:latin typeface="Calibri" panose="020F0502020204030204" pitchFamily="34" charset="0"/>
                      </a:endParaRPr>
                    </a:p>
                  </a:txBody>
                  <a:tcPr marL="7349" marR="7349" marT="7349" marB="0" anchor="b"/>
                </a:tc>
                <a:extLst>
                  <a:ext uri="{0D108BD9-81ED-4DB2-BD59-A6C34878D82A}">
                    <a16:rowId xmlns:a16="http://schemas.microsoft.com/office/drawing/2014/main" val="4122099590"/>
                  </a:ext>
                </a:extLst>
              </a:tr>
              <a:tr h="141576">
                <a:tc>
                  <a:txBody>
                    <a:bodyPr/>
                    <a:lstStyle/>
                    <a:p>
                      <a:pPr algn="l" fontAlgn="b"/>
                      <a:r>
                        <a:rPr lang="en-US" sz="800" u="none" strike="noStrike">
                          <a:ln>
                            <a:noFill/>
                          </a:ln>
                          <a:effectLst/>
                        </a:rPr>
                        <a:t>Net New Stores</a:t>
                      </a:r>
                      <a:endParaRPr lang="en-US" sz="800" b="0" i="0" u="none" strike="noStrike">
                        <a:ln>
                          <a:noFill/>
                        </a:ln>
                        <a:solidFill>
                          <a:srgbClr val="000000"/>
                        </a:solidFill>
                        <a:effectLst/>
                        <a:latin typeface="Calibri" panose="020F0502020204030204" pitchFamily="34" charset="0"/>
                      </a:endParaRPr>
                    </a:p>
                  </a:txBody>
                  <a:tcPr marL="7349" marR="7349" marT="7349" marB="0" anchor="b"/>
                </a:tc>
                <a:tc>
                  <a:txBody>
                    <a:bodyPr/>
                    <a:lstStyle/>
                    <a:p>
                      <a:pPr algn="r" fontAlgn="b"/>
                      <a:r>
                        <a:rPr lang="en-US" sz="800" u="none" strike="noStrike" dirty="0">
                          <a:ln>
                            <a:noFill/>
                          </a:ln>
                          <a:effectLst/>
                        </a:rPr>
                        <a:t>103</a:t>
                      </a:r>
                      <a:endParaRPr lang="en-US" sz="800" b="0" i="0" u="none" strike="noStrike" dirty="0">
                        <a:ln>
                          <a:noFill/>
                        </a:ln>
                        <a:solidFill>
                          <a:srgbClr val="9BBB59"/>
                        </a:solidFill>
                        <a:effectLst/>
                        <a:latin typeface="Calibri" panose="020F0502020204030204" pitchFamily="34" charset="0"/>
                      </a:endParaRPr>
                    </a:p>
                  </a:txBody>
                  <a:tcPr marL="7349" marR="7349" marT="7349" marB="0" anchor="b"/>
                </a:tc>
                <a:tc>
                  <a:txBody>
                    <a:bodyPr/>
                    <a:lstStyle/>
                    <a:p>
                      <a:pPr algn="r" fontAlgn="b"/>
                      <a:r>
                        <a:rPr lang="en-US" sz="800" u="none" strike="noStrike">
                          <a:ln>
                            <a:noFill/>
                          </a:ln>
                          <a:effectLst/>
                        </a:rPr>
                        <a:t>125</a:t>
                      </a:r>
                      <a:endParaRPr lang="en-US" sz="800" b="0" i="0" u="none" strike="noStrike">
                        <a:ln>
                          <a:noFill/>
                        </a:ln>
                        <a:solidFill>
                          <a:srgbClr val="9BBB59"/>
                        </a:solidFill>
                        <a:effectLst/>
                        <a:latin typeface="Calibri" panose="020F0502020204030204" pitchFamily="34" charset="0"/>
                      </a:endParaRPr>
                    </a:p>
                  </a:txBody>
                  <a:tcPr marL="7349" marR="7349" marT="7349" marB="0" anchor="b"/>
                </a:tc>
                <a:tc>
                  <a:txBody>
                    <a:bodyPr/>
                    <a:lstStyle/>
                    <a:p>
                      <a:pPr algn="r" fontAlgn="b"/>
                      <a:r>
                        <a:rPr lang="en-US" sz="800" u="none" strike="noStrike">
                          <a:ln>
                            <a:noFill/>
                          </a:ln>
                          <a:effectLst/>
                        </a:rPr>
                        <a:t>150</a:t>
                      </a:r>
                      <a:endParaRPr lang="en-US" sz="800" b="0" i="0" u="none" strike="noStrike">
                        <a:ln>
                          <a:noFill/>
                        </a:ln>
                        <a:solidFill>
                          <a:srgbClr val="9BBB59"/>
                        </a:solidFill>
                        <a:effectLst/>
                        <a:latin typeface="Calibri" panose="020F0502020204030204" pitchFamily="34" charset="0"/>
                      </a:endParaRPr>
                    </a:p>
                  </a:txBody>
                  <a:tcPr marL="7349" marR="7349" marT="7349" marB="0" anchor="b"/>
                </a:tc>
                <a:tc>
                  <a:txBody>
                    <a:bodyPr/>
                    <a:lstStyle/>
                    <a:p>
                      <a:pPr algn="r" fontAlgn="b"/>
                      <a:r>
                        <a:rPr lang="en-US" sz="800" u="none" strike="noStrike">
                          <a:ln>
                            <a:noFill/>
                          </a:ln>
                          <a:effectLst/>
                        </a:rPr>
                        <a:t>222</a:t>
                      </a:r>
                      <a:endParaRPr lang="en-US" sz="800" b="0" i="0" u="none" strike="noStrike">
                        <a:ln>
                          <a:noFill/>
                        </a:ln>
                        <a:solidFill>
                          <a:srgbClr val="9BBB59"/>
                        </a:solidFill>
                        <a:effectLst/>
                        <a:latin typeface="Calibri" panose="020F0502020204030204" pitchFamily="34" charset="0"/>
                      </a:endParaRPr>
                    </a:p>
                  </a:txBody>
                  <a:tcPr marL="7349" marR="7349" marT="7349" marB="0" anchor="b"/>
                </a:tc>
                <a:extLst>
                  <a:ext uri="{0D108BD9-81ED-4DB2-BD59-A6C34878D82A}">
                    <a16:rowId xmlns:a16="http://schemas.microsoft.com/office/drawing/2014/main" val="320117953"/>
                  </a:ext>
                </a:extLst>
              </a:tr>
              <a:tr h="141576">
                <a:tc>
                  <a:txBody>
                    <a:bodyPr/>
                    <a:lstStyle/>
                    <a:p>
                      <a:pPr algn="l" fontAlgn="b"/>
                      <a:r>
                        <a:rPr lang="en-US" sz="800" u="none" strike="noStrike">
                          <a:ln>
                            <a:noFill/>
                          </a:ln>
                          <a:effectLst/>
                        </a:rPr>
                        <a:t>Ending Stores</a:t>
                      </a:r>
                      <a:endParaRPr lang="en-US" sz="800" b="0" i="0" u="none" strike="noStrike">
                        <a:ln>
                          <a:noFill/>
                        </a:ln>
                        <a:solidFill>
                          <a:srgbClr val="000000"/>
                        </a:solidFill>
                        <a:effectLst/>
                        <a:latin typeface="Calibri" panose="020F0502020204030204" pitchFamily="34" charset="0"/>
                      </a:endParaRPr>
                    </a:p>
                  </a:txBody>
                  <a:tcPr marL="7349" marR="7349" marT="7349" marB="0" anchor="b"/>
                </a:tc>
                <a:tc>
                  <a:txBody>
                    <a:bodyPr/>
                    <a:lstStyle/>
                    <a:p>
                      <a:pPr algn="r" fontAlgn="b"/>
                      <a:r>
                        <a:rPr lang="en-US" sz="800" u="none" strike="noStrike" dirty="0">
                          <a:ln>
                            <a:noFill/>
                          </a:ln>
                          <a:effectLst/>
                        </a:rPr>
                        <a:t>625</a:t>
                      </a:r>
                      <a:endParaRPr lang="en-US" sz="800" b="0" i="0" u="none" strike="noStrike" dirty="0">
                        <a:ln>
                          <a:noFill/>
                        </a:ln>
                        <a:solidFill>
                          <a:srgbClr val="9BBB59"/>
                        </a:solidFill>
                        <a:effectLst/>
                        <a:latin typeface="Calibri" panose="020F0502020204030204" pitchFamily="34" charset="0"/>
                      </a:endParaRPr>
                    </a:p>
                  </a:txBody>
                  <a:tcPr marL="7349" marR="7349" marT="7349" marB="0" anchor="b"/>
                </a:tc>
                <a:tc>
                  <a:txBody>
                    <a:bodyPr/>
                    <a:lstStyle/>
                    <a:p>
                      <a:pPr algn="r" fontAlgn="b"/>
                      <a:r>
                        <a:rPr lang="en-US" sz="800" u="none" strike="noStrike">
                          <a:ln>
                            <a:noFill/>
                          </a:ln>
                          <a:effectLst/>
                        </a:rPr>
                        <a:t>750</a:t>
                      </a:r>
                      <a:endParaRPr lang="en-US" sz="800" b="0" i="0" u="none" strike="noStrike">
                        <a:ln>
                          <a:noFill/>
                        </a:ln>
                        <a:solidFill>
                          <a:srgbClr val="9BBB59"/>
                        </a:solidFill>
                        <a:effectLst/>
                        <a:latin typeface="Calibri" panose="020F0502020204030204" pitchFamily="34" charset="0"/>
                      </a:endParaRPr>
                    </a:p>
                  </a:txBody>
                  <a:tcPr marL="7349" marR="7349" marT="7349" marB="0" anchor="b"/>
                </a:tc>
                <a:tc>
                  <a:txBody>
                    <a:bodyPr/>
                    <a:lstStyle/>
                    <a:p>
                      <a:pPr algn="r" fontAlgn="b"/>
                      <a:r>
                        <a:rPr lang="en-US" sz="800" u="none" strike="noStrike">
                          <a:ln>
                            <a:noFill/>
                          </a:ln>
                          <a:effectLst/>
                        </a:rPr>
                        <a:t>900</a:t>
                      </a:r>
                      <a:endParaRPr lang="en-US" sz="800" b="0" i="0" u="none" strike="noStrike">
                        <a:ln>
                          <a:noFill/>
                        </a:ln>
                        <a:solidFill>
                          <a:srgbClr val="9BBB59"/>
                        </a:solidFill>
                        <a:effectLst/>
                        <a:latin typeface="Calibri" panose="020F0502020204030204" pitchFamily="34" charset="0"/>
                      </a:endParaRPr>
                    </a:p>
                  </a:txBody>
                  <a:tcPr marL="7349" marR="7349" marT="7349" marB="0" anchor="b"/>
                </a:tc>
                <a:tc>
                  <a:txBody>
                    <a:bodyPr/>
                    <a:lstStyle/>
                    <a:p>
                      <a:pPr algn="r" fontAlgn="b"/>
                      <a:r>
                        <a:rPr lang="en-US" sz="800" u="none" strike="noStrike">
                          <a:ln>
                            <a:noFill/>
                          </a:ln>
                          <a:effectLst/>
                        </a:rPr>
                        <a:t>2000</a:t>
                      </a:r>
                      <a:endParaRPr lang="en-US" sz="800" b="0" i="0" u="none" strike="noStrike">
                        <a:ln>
                          <a:noFill/>
                        </a:ln>
                        <a:solidFill>
                          <a:srgbClr val="9BBB59"/>
                        </a:solidFill>
                        <a:effectLst/>
                        <a:latin typeface="Calibri" panose="020F0502020204030204" pitchFamily="34" charset="0"/>
                      </a:endParaRPr>
                    </a:p>
                  </a:txBody>
                  <a:tcPr marL="7349" marR="7349" marT="7349" marB="0" anchor="b"/>
                </a:tc>
                <a:extLst>
                  <a:ext uri="{0D108BD9-81ED-4DB2-BD59-A6C34878D82A}">
                    <a16:rowId xmlns:a16="http://schemas.microsoft.com/office/drawing/2014/main" val="4188290741"/>
                  </a:ext>
                </a:extLst>
              </a:tr>
              <a:tr h="141576">
                <a:tc>
                  <a:txBody>
                    <a:bodyPr/>
                    <a:lstStyle/>
                    <a:p>
                      <a:pPr algn="l" fontAlgn="b"/>
                      <a:r>
                        <a:rPr lang="en-US" sz="800" u="none" strike="noStrike">
                          <a:ln>
                            <a:noFill/>
                          </a:ln>
                          <a:effectLst/>
                        </a:rPr>
                        <a:t>Growth</a:t>
                      </a:r>
                      <a:endParaRPr lang="en-US" sz="800" b="1" i="0" u="none" strike="noStrike">
                        <a:ln>
                          <a:noFill/>
                        </a:ln>
                        <a:solidFill>
                          <a:srgbClr val="000000"/>
                        </a:solidFill>
                        <a:effectLst/>
                        <a:latin typeface="Calibri" panose="020F0502020204030204" pitchFamily="34" charset="0"/>
                      </a:endParaRPr>
                    </a:p>
                  </a:txBody>
                  <a:tcPr marL="7349" marR="7349" marT="7349" marB="0" anchor="b"/>
                </a:tc>
                <a:tc>
                  <a:txBody>
                    <a:bodyPr/>
                    <a:lstStyle/>
                    <a:p>
                      <a:pPr algn="r" fontAlgn="b"/>
                      <a:r>
                        <a:rPr lang="en-US" sz="800" u="none" strike="noStrike" dirty="0">
                          <a:ln>
                            <a:noFill/>
                          </a:ln>
                          <a:effectLst/>
                        </a:rPr>
                        <a:t>19.7%</a:t>
                      </a:r>
                      <a:endParaRPr lang="en-US" sz="800" b="1" i="0" u="none" strike="noStrike" dirty="0">
                        <a:ln>
                          <a:noFill/>
                        </a:ln>
                        <a:solidFill>
                          <a:srgbClr val="9BBB59"/>
                        </a:solidFill>
                        <a:effectLst/>
                        <a:latin typeface="Calibri" panose="020F0502020204030204" pitchFamily="34" charset="0"/>
                      </a:endParaRPr>
                    </a:p>
                  </a:txBody>
                  <a:tcPr marL="7349" marR="7349" marT="7349" marB="0" anchor="b"/>
                </a:tc>
                <a:tc>
                  <a:txBody>
                    <a:bodyPr/>
                    <a:lstStyle/>
                    <a:p>
                      <a:pPr algn="r" fontAlgn="b"/>
                      <a:r>
                        <a:rPr lang="en-US" sz="800" u="none" strike="noStrike" dirty="0">
                          <a:ln>
                            <a:noFill/>
                          </a:ln>
                          <a:effectLst/>
                        </a:rPr>
                        <a:t>20.0%</a:t>
                      </a:r>
                      <a:endParaRPr lang="en-US" sz="800" b="1" i="0" u="none" strike="noStrike" dirty="0">
                        <a:ln>
                          <a:noFill/>
                        </a:ln>
                        <a:solidFill>
                          <a:srgbClr val="9BBB59"/>
                        </a:solidFill>
                        <a:effectLst/>
                        <a:latin typeface="Calibri" panose="020F0502020204030204" pitchFamily="34" charset="0"/>
                      </a:endParaRPr>
                    </a:p>
                  </a:txBody>
                  <a:tcPr marL="7349" marR="7349" marT="7349" marB="0" anchor="b"/>
                </a:tc>
                <a:tc>
                  <a:txBody>
                    <a:bodyPr/>
                    <a:lstStyle/>
                    <a:p>
                      <a:pPr algn="r" fontAlgn="b"/>
                      <a:r>
                        <a:rPr lang="en-US" sz="800" u="none" strike="noStrike">
                          <a:ln>
                            <a:noFill/>
                          </a:ln>
                          <a:effectLst/>
                        </a:rPr>
                        <a:t>20.0%</a:t>
                      </a:r>
                      <a:endParaRPr lang="en-US" sz="800" b="1" i="0" u="none" strike="noStrike">
                        <a:ln>
                          <a:noFill/>
                        </a:ln>
                        <a:solidFill>
                          <a:srgbClr val="9BBB59"/>
                        </a:solidFill>
                        <a:effectLst/>
                        <a:latin typeface="Calibri" panose="020F0502020204030204" pitchFamily="34" charset="0"/>
                      </a:endParaRPr>
                    </a:p>
                  </a:txBody>
                  <a:tcPr marL="7349" marR="7349" marT="7349" marB="0" anchor="b"/>
                </a:tc>
                <a:tc>
                  <a:txBody>
                    <a:bodyPr/>
                    <a:lstStyle/>
                    <a:p>
                      <a:pPr algn="r" fontAlgn="b"/>
                      <a:r>
                        <a:rPr lang="en-US" sz="800" u="none" strike="noStrike">
                          <a:ln>
                            <a:noFill/>
                          </a:ln>
                          <a:effectLst/>
                        </a:rPr>
                        <a:t>12.5%</a:t>
                      </a:r>
                      <a:endParaRPr lang="en-US" sz="800" b="1" i="0" u="none" strike="noStrike">
                        <a:ln>
                          <a:noFill/>
                        </a:ln>
                        <a:solidFill>
                          <a:srgbClr val="9BBB59"/>
                        </a:solidFill>
                        <a:effectLst/>
                        <a:latin typeface="Calibri" panose="020F0502020204030204" pitchFamily="34" charset="0"/>
                      </a:endParaRPr>
                    </a:p>
                  </a:txBody>
                  <a:tcPr marL="7349" marR="7349" marT="7349" marB="0" anchor="b"/>
                </a:tc>
                <a:extLst>
                  <a:ext uri="{0D108BD9-81ED-4DB2-BD59-A6C34878D82A}">
                    <a16:rowId xmlns:a16="http://schemas.microsoft.com/office/drawing/2014/main" val="2197493272"/>
                  </a:ext>
                </a:extLst>
              </a:tr>
              <a:tr h="141576">
                <a:tc>
                  <a:txBody>
                    <a:bodyPr/>
                    <a:lstStyle/>
                    <a:p>
                      <a:pPr algn="l" fontAlgn="b"/>
                      <a:r>
                        <a:rPr lang="en-US" sz="800" u="none" strike="noStrike">
                          <a:ln>
                            <a:noFill/>
                          </a:ln>
                          <a:effectLst/>
                        </a:rPr>
                        <a:t> </a:t>
                      </a:r>
                      <a:endParaRPr lang="en-US" sz="800" b="0" i="0" u="none" strike="noStrike">
                        <a:ln>
                          <a:noFill/>
                        </a:ln>
                        <a:solidFill>
                          <a:srgbClr val="000000"/>
                        </a:solidFill>
                        <a:effectLst/>
                        <a:latin typeface="Calibri" panose="020F0502020204030204" pitchFamily="34" charset="0"/>
                      </a:endParaRPr>
                    </a:p>
                  </a:txBody>
                  <a:tcPr marL="7349" marR="7349" marT="7349" marB="0" anchor="b"/>
                </a:tc>
                <a:tc>
                  <a:txBody>
                    <a:bodyPr/>
                    <a:lstStyle/>
                    <a:p>
                      <a:pPr algn="l" fontAlgn="b"/>
                      <a:endParaRPr lang="en-US" sz="800" b="0" i="0" u="none" strike="noStrike" dirty="0">
                        <a:ln>
                          <a:noFill/>
                        </a:ln>
                        <a:solidFill>
                          <a:srgbClr val="000000"/>
                        </a:solidFill>
                        <a:effectLst/>
                        <a:latin typeface="Calibri" panose="020F0502020204030204" pitchFamily="34" charset="0"/>
                      </a:endParaRPr>
                    </a:p>
                  </a:txBody>
                  <a:tcPr marL="7349" marR="7349" marT="7349" marB="0" anchor="b"/>
                </a:tc>
                <a:tc>
                  <a:txBody>
                    <a:bodyPr/>
                    <a:lstStyle/>
                    <a:p>
                      <a:pPr algn="l" fontAlgn="b"/>
                      <a:endParaRPr lang="en-US" sz="800" b="0" i="0" u="none" strike="noStrike" dirty="0">
                        <a:ln>
                          <a:noFill/>
                        </a:ln>
                        <a:solidFill>
                          <a:srgbClr val="000000"/>
                        </a:solidFill>
                        <a:effectLst/>
                        <a:latin typeface="Calibri" panose="020F0502020204030204" pitchFamily="34" charset="0"/>
                      </a:endParaRPr>
                    </a:p>
                  </a:txBody>
                  <a:tcPr marL="7349" marR="7349" marT="7349" marB="0" anchor="b"/>
                </a:tc>
                <a:tc>
                  <a:txBody>
                    <a:bodyPr/>
                    <a:lstStyle/>
                    <a:p>
                      <a:pPr algn="l" fontAlgn="b"/>
                      <a:endParaRPr lang="en-US" sz="800" b="0" i="0" u="none" strike="noStrike">
                        <a:ln>
                          <a:noFill/>
                        </a:ln>
                        <a:solidFill>
                          <a:srgbClr val="000000"/>
                        </a:solidFill>
                        <a:effectLst/>
                        <a:latin typeface="Calibri" panose="020F0502020204030204" pitchFamily="34" charset="0"/>
                      </a:endParaRPr>
                    </a:p>
                  </a:txBody>
                  <a:tcPr marL="7349" marR="7349" marT="7349" marB="0" anchor="b"/>
                </a:tc>
                <a:tc>
                  <a:txBody>
                    <a:bodyPr/>
                    <a:lstStyle/>
                    <a:p>
                      <a:pPr algn="l" fontAlgn="b"/>
                      <a:r>
                        <a:rPr lang="en-US" sz="800" u="none" strike="noStrike">
                          <a:ln>
                            <a:noFill/>
                          </a:ln>
                          <a:effectLst/>
                        </a:rPr>
                        <a:t> </a:t>
                      </a:r>
                      <a:endParaRPr lang="en-US" sz="800" b="0" i="0" u="none" strike="noStrike">
                        <a:ln>
                          <a:noFill/>
                        </a:ln>
                        <a:solidFill>
                          <a:srgbClr val="000000"/>
                        </a:solidFill>
                        <a:effectLst/>
                        <a:latin typeface="Calibri" panose="020F0502020204030204" pitchFamily="34" charset="0"/>
                      </a:endParaRPr>
                    </a:p>
                  </a:txBody>
                  <a:tcPr marL="7349" marR="7349" marT="7349" marB="0" anchor="b"/>
                </a:tc>
                <a:extLst>
                  <a:ext uri="{0D108BD9-81ED-4DB2-BD59-A6C34878D82A}">
                    <a16:rowId xmlns:a16="http://schemas.microsoft.com/office/drawing/2014/main" val="1978155346"/>
                  </a:ext>
                </a:extLst>
              </a:tr>
              <a:tr h="141576">
                <a:tc>
                  <a:txBody>
                    <a:bodyPr/>
                    <a:lstStyle/>
                    <a:p>
                      <a:pPr algn="l" fontAlgn="b"/>
                      <a:r>
                        <a:rPr lang="en-US" sz="800" u="none" strike="noStrike">
                          <a:ln>
                            <a:noFill/>
                          </a:ln>
                          <a:effectLst/>
                        </a:rPr>
                        <a:t>Comparable sales growth</a:t>
                      </a:r>
                      <a:endParaRPr lang="en-US" sz="800" b="1" i="0" u="none" strike="noStrike">
                        <a:ln>
                          <a:noFill/>
                        </a:ln>
                        <a:solidFill>
                          <a:srgbClr val="000000"/>
                        </a:solidFill>
                        <a:effectLst/>
                        <a:latin typeface="Calibri" panose="020F0502020204030204" pitchFamily="34" charset="0"/>
                      </a:endParaRPr>
                    </a:p>
                  </a:txBody>
                  <a:tcPr marL="7349" marR="7349" marT="7349" marB="0" anchor="b"/>
                </a:tc>
                <a:tc>
                  <a:txBody>
                    <a:bodyPr/>
                    <a:lstStyle/>
                    <a:p>
                      <a:pPr algn="r" fontAlgn="b"/>
                      <a:r>
                        <a:rPr lang="en-US" sz="800" u="none" strike="noStrike">
                          <a:ln>
                            <a:noFill/>
                          </a:ln>
                          <a:effectLst/>
                        </a:rPr>
                        <a:t>6.5%</a:t>
                      </a:r>
                      <a:endParaRPr lang="en-US" sz="800" b="1" i="0" u="none" strike="noStrike">
                        <a:ln>
                          <a:noFill/>
                        </a:ln>
                        <a:solidFill>
                          <a:srgbClr val="9BBB59"/>
                        </a:solidFill>
                        <a:effectLst/>
                        <a:latin typeface="Calibri" panose="020F0502020204030204" pitchFamily="34" charset="0"/>
                      </a:endParaRPr>
                    </a:p>
                  </a:txBody>
                  <a:tcPr marL="7349" marR="7349" marT="7349" marB="0" anchor="b"/>
                </a:tc>
                <a:tc>
                  <a:txBody>
                    <a:bodyPr/>
                    <a:lstStyle/>
                    <a:p>
                      <a:pPr algn="r" fontAlgn="b"/>
                      <a:r>
                        <a:rPr lang="en-US" sz="800" u="none" strike="noStrike">
                          <a:ln>
                            <a:noFill/>
                          </a:ln>
                          <a:effectLst/>
                        </a:rPr>
                        <a:t>3.9%</a:t>
                      </a:r>
                      <a:endParaRPr lang="en-US" sz="800" b="1" i="0" u="none" strike="noStrike">
                        <a:ln>
                          <a:noFill/>
                        </a:ln>
                        <a:solidFill>
                          <a:srgbClr val="9BBB59"/>
                        </a:solidFill>
                        <a:effectLst/>
                        <a:latin typeface="Calibri" panose="020F0502020204030204" pitchFamily="34" charset="0"/>
                      </a:endParaRPr>
                    </a:p>
                  </a:txBody>
                  <a:tcPr marL="7349" marR="7349" marT="7349" marB="0" anchor="b"/>
                </a:tc>
                <a:tc>
                  <a:txBody>
                    <a:bodyPr/>
                    <a:lstStyle/>
                    <a:p>
                      <a:pPr algn="r" fontAlgn="b"/>
                      <a:r>
                        <a:rPr lang="en-US" sz="800" u="none" strike="noStrike">
                          <a:ln>
                            <a:noFill/>
                          </a:ln>
                          <a:effectLst/>
                        </a:rPr>
                        <a:t>2.3%</a:t>
                      </a:r>
                      <a:endParaRPr lang="en-US" sz="800" b="1" i="0" u="none" strike="noStrike">
                        <a:ln>
                          <a:noFill/>
                        </a:ln>
                        <a:solidFill>
                          <a:srgbClr val="9BBB59"/>
                        </a:solidFill>
                        <a:effectLst/>
                        <a:latin typeface="Calibri" panose="020F0502020204030204" pitchFamily="34" charset="0"/>
                      </a:endParaRPr>
                    </a:p>
                  </a:txBody>
                  <a:tcPr marL="7349" marR="7349" marT="7349" marB="0" anchor="b"/>
                </a:tc>
                <a:tc>
                  <a:txBody>
                    <a:bodyPr/>
                    <a:lstStyle/>
                    <a:p>
                      <a:pPr algn="r" fontAlgn="b"/>
                      <a:r>
                        <a:rPr lang="en-US" sz="800" u="none" strike="noStrike">
                          <a:ln>
                            <a:noFill/>
                          </a:ln>
                          <a:effectLst/>
                        </a:rPr>
                        <a:t>1.4%</a:t>
                      </a:r>
                      <a:endParaRPr lang="en-US" sz="800" b="1" i="0" u="none" strike="noStrike">
                        <a:ln>
                          <a:noFill/>
                        </a:ln>
                        <a:solidFill>
                          <a:srgbClr val="9BBB59"/>
                        </a:solidFill>
                        <a:effectLst/>
                        <a:latin typeface="Calibri" panose="020F0502020204030204" pitchFamily="34" charset="0"/>
                      </a:endParaRPr>
                    </a:p>
                  </a:txBody>
                  <a:tcPr marL="7349" marR="7349" marT="7349" marB="0" anchor="b"/>
                </a:tc>
                <a:extLst>
                  <a:ext uri="{0D108BD9-81ED-4DB2-BD59-A6C34878D82A}">
                    <a16:rowId xmlns:a16="http://schemas.microsoft.com/office/drawing/2014/main" val="2392488707"/>
                  </a:ext>
                </a:extLst>
              </a:tr>
              <a:tr h="141576">
                <a:tc>
                  <a:txBody>
                    <a:bodyPr/>
                    <a:lstStyle/>
                    <a:p>
                      <a:pPr algn="l" fontAlgn="b"/>
                      <a:r>
                        <a:rPr lang="en-US" sz="800" u="none" strike="noStrike">
                          <a:ln>
                            <a:noFill/>
                          </a:ln>
                          <a:effectLst/>
                        </a:rPr>
                        <a:t> </a:t>
                      </a:r>
                      <a:endParaRPr lang="en-US" sz="800" b="0" i="1" u="none" strike="noStrike">
                        <a:ln>
                          <a:noFill/>
                        </a:ln>
                        <a:solidFill>
                          <a:srgbClr val="000000"/>
                        </a:solidFill>
                        <a:effectLst/>
                        <a:latin typeface="Calibri" panose="020F0502020204030204" pitchFamily="34" charset="0"/>
                      </a:endParaRPr>
                    </a:p>
                  </a:txBody>
                  <a:tcPr marL="7349" marR="7349" marT="7349" marB="0" anchor="b"/>
                </a:tc>
                <a:tc>
                  <a:txBody>
                    <a:bodyPr/>
                    <a:lstStyle/>
                    <a:p>
                      <a:pPr algn="l" fontAlgn="b"/>
                      <a:endParaRPr lang="en-US" sz="800" b="0" i="0" u="none" strike="noStrike">
                        <a:ln>
                          <a:noFill/>
                        </a:ln>
                        <a:solidFill>
                          <a:srgbClr val="000000"/>
                        </a:solidFill>
                        <a:effectLst/>
                        <a:latin typeface="Calibri" panose="020F0502020204030204" pitchFamily="34" charset="0"/>
                      </a:endParaRPr>
                    </a:p>
                  </a:txBody>
                  <a:tcPr marL="7349" marR="7349" marT="7349" marB="0" anchor="b"/>
                </a:tc>
                <a:tc>
                  <a:txBody>
                    <a:bodyPr/>
                    <a:lstStyle/>
                    <a:p>
                      <a:pPr algn="l" fontAlgn="b"/>
                      <a:endParaRPr lang="en-US" sz="800" b="0" i="0" u="none" strike="noStrike">
                        <a:ln>
                          <a:noFill/>
                        </a:ln>
                        <a:solidFill>
                          <a:srgbClr val="000000"/>
                        </a:solidFill>
                        <a:effectLst/>
                        <a:latin typeface="Calibri" panose="020F0502020204030204" pitchFamily="34" charset="0"/>
                      </a:endParaRPr>
                    </a:p>
                  </a:txBody>
                  <a:tcPr marL="7349" marR="7349" marT="7349" marB="0" anchor="b"/>
                </a:tc>
                <a:tc>
                  <a:txBody>
                    <a:bodyPr/>
                    <a:lstStyle/>
                    <a:p>
                      <a:pPr algn="l" fontAlgn="b"/>
                      <a:endParaRPr lang="en-US" sz="800" b="0" i="0" u="none" strike="noStrike">
                        <a:ln>
                          <a:noFill/>
                        </a:ln>
                        <a:solidFill>
                          <a:srgbClr val="000000"/>
                        </a:solidFill>
                        <a:effectLst/>
                        <a:latin typeface="Calibri" panose="020F0502020204030204" pitchFamily="34" charset="0"/>
                      </a:endParaRPr>
                    </a:p>
                  </a:txBody>
                  <a:tcPr marL="7349" marR="7349" marT="7349" marB="0" anchor="b"/>
                </a:tc>
                <a:tc>
                  <a:txBody>
                    <a:bodyPr/>
                    <a:lstStyle/>
                    <a:p>
                      <a:pPr algn="l" fontAlgn="b"/>
                      <a:r>
                        <a:rPr lang="en-US" sz="800" u="none" strike="noStrike">
                          <a:ln>
                            <a:noFill/>
                          </a:ln>
                          <a:effectLst/>
                        </a:rPr>
                        <a:t> </a:t>
                      </a:r>
                      <a:endParaRPr lang="en-US" sz="800" b="0" i="0" u="none" strike="noStrike">
                        <a:ln>
                          <a:noFill/>
                        </a:ln>
                        <a:solidFill>
                          <a:srgbClr val="000000"/>
                        </a:solidFill>
                        <a:effectLst/>
                        <a:latin typeface="Calibri" panose="020F0502020204030204" pitchFamily="34" charset="0"/>
                      </a:endParaRPr>
                    </a:p>
                  </a:txBody>
                  <a:tcPr marL="7349" marR="7349" marT="7349" marB="0" anchor="b"/>
                </a:tc>
                <a:extLst>
                  <a:ext uri="{0D108BD9-81ED-4DB2-BD59-A6C34878D82A}">
                    <a16:rowId xmlns:a16="http://schemas.microsoft.com/office/drawing/2014/main" val="860136455"/>
                  </a:ext>
                </a:extLst>
              </a:tr>
              <a:tr h="141576">
                <a:tc>
                  <a:txBody>
                    <a:bodyPr/>
                    <a:lstStyle/>
                    <a:p>
                      <a:pPr algn="l" fontAlgn="b"/>
                      <a:r>
                        <a:rPr lang="en-US" sz="800" u="none" strike="noStrike">
                          <a:ln>
                            <a:noFill/>
                          </a:ln>
                          <a:effectLst/>
                        </a:rPr>
                        <a:t>Net sales</a:t>
                      </a:r>
                      <a:endParaRPr lang="en-US" sz="800" b="1" i="0" u="none" strike="noStrike">
                        <a:ln>
                          <a:noFill/>
                        </a:ln>
                        <a:solidFill>
                          <a:srgbClr val="000000"/>
                        </a:solidFill>
                        <a:effectLst/>
                        <a:latin typeface="Calibri" panose="020F0502020204030204" pitchFamily="34" charset="0"/>
                      </a:endParaRPr>
                    </a:p>
                  </a:txBody>
                  <a:tcPr marL="7349" marR="7349" marT="7349" marB="0" anchor="b"/>
                </a:tc>
                <a:tc>
                  <a:txBody>
                    <a:bodyPr/>
                    <a:lstStyle/>
                    <a:p>
                      <a:pPr algn="r" fontAlgn="b"/>
                      <a:r>
                        <a:rPr lang="en-US" sz="800" u="none" strike="noStrike">
                          <a:ln>
                            <a:noFill/>
                          </a:ln>
                          <a:effectLst/>
                        </a:rPr>
                        <a:t>1278</a:t>
                      </a:r>
                      <a:endParaRPr lang="en-US" sz="800" b="1" i="0" u="none" strike="noStrike">
                        <a:ln>
                          <a:noFill/>
                        </a:ln>
                        <a:solidFill>
                          <a:srgbClr val="9BBB59"/>
                        </a:solidFill>
                        <a:effectLst/>
                        <a:latin typeface="Calibri" panose="020F0502020204030204" pitchFamily="34" charset="0"/>
                      </a:endParaRPr>
                    </a:p>
                  </a:txBody>
                  <a:tcPr marL="7349" marR="7349" marT="7349" marB="0" anchor="b"/>
                </a:tc>
                <a:tc>
                  <a:txBody>
                    <a:bodyPr/>
                    <a:lstStyle/>
                    <a:p>
                      <a:pPr algn="r" fontAlgn="b"/>
                      <a:r>
                        <a:rPr lang="en-US" sz="800" u="none" strike="noStrike">
                          <a:ln>
                            <a:noFill/>
                          </a:ln>
                          <a:effectLst/>
                        </a:rPr>
                        <a:t>1560</a:t>
                      </a:r>
                      <a:endParaRPr lang="en-US" sz="800" b="1" i="0" u="none" strike="noStrike">
                        <a:ln>
                          <a:noFill/>
                        </a:ln>
                        <a:solidFill>
                          <a:srgbClr val="9BBB59"/>
                        </a:solidFill>
                        <a:effectLst/>
                        <a:latin typeface="Calibri" panose="020F0502020204030204" pitchFamily="34" charset="0"/>
                      </a:endParaRPr>
                    </a:p>
                  </a:txBody>
                  <a:tcPr marL="7349" marR="7349" marT="7349" marB="0" anchor="b"/>
                </a:tc>
                <a:tc>
                  <a:txBody>
                    <a:bodyPr/>
                    <a:lstStyle/>
                    <a:p>
                      <a:pPr algn="r" fontAlgn="b"/>
                      <a:r>
                        <a:rPr lang="en-US" sz="800" u="none" strike="noStrike">
                          <a:ln>
                            <a:noFill/>
                          </a:ln>
                          <a:effectLst/>
                        </a:rPr>
                        <a:t>1877</a:t>
                      </a:r>
                      <a:endParaRPr lang="en-US" sz="800" b="1" i="0" u="none" strike="noStrike">
                        <a:ln>
                          <a:noFill/>
                        </a:ln>
                        <a:solidFill>
                          <a:srgbClr val="9BBB59"/>
                        </a:solidFill>
                        <a:effectLst/>
                        <a:latin typeface="Calibri" panose="020F0502020204030204" pitchFamily="34" charset="0"/>
                      </a:endParaRPr>
                    </a:p>
                  </a:txBody>
                  <a:tcPr marL="7349" marR="7349" marT="7349" marB="0" anchor="b"/>
                </a:tc>
                <a:tc>
                  <a:txBody>
                    <a:bodyPr/>
                    <a:lstStyle/>
                    <a:p>
                      <a:pPr algn="r" fontAlgn="b"/>
                      <a:r>
                        <a:rPr lang="en-US" sz="800" u="none" strike="noStrike">
                          <a:ln>
                            <a:noFill/>
                          </a:ln>
                          <a:effectLst/>
                        </a:rPr>
                        <a:t>5005</a:t>
                      </a:r>
                      <a:endParaRPr lang="en-US" sz="800" b="1" i="0" u="none" strike="noStrike">
                        <a:ln>
                          <a:noFill/>
                        </a:ln>
                        <a:solidFill>
                          <a:srgbClr val="9BBB59"/>
                        </a:solidFill>
                        <a:effectLst/>
                        <a:latin typeface="Calibri" panose="020F0502020204030204" pitchFamily="34" charset="0"/>
                      </a:endParaRPr>
                    </a:p>
                  </a:txBody>
                  <a:tcPr marL="7349" marR="7349" marT="7349" marB="0" anchor="b"/>
                </a:tc>
                <a:extLst>
                  <a:ext uri="{0D108BD9-81ED-4DB2-BD59-A6C34878D82A}">
                    <a16:rowId xmlns:a16="http://schemas.microsoft.com/office/drawing/2014/main" val="3202113616"/>
                  </a:ext>
                </a:extLst>
              </a:tr>
              <a:tr h="141576">
                <a:tc>
                  <a:txBody>
                    <a:bodyPr/>
                    <a:lstStyle/>
                    <a:p>
                      <a:pPr algn="l" fontAlgn="b"/>
                      <a:r>
                        <a:rPr lang="en-US" sz="800" u="none" strike="noStrike">
                          <a:ln>
                            <a:noFill/>
                          </a:ln>
                          <a:effectLst/>
                        </a:rPr>
                        <a:t>Growth</a:t>
                      </a:r>
                      <a:endParaRPr lang="en-US" sz="800" b="0" i="0" u="none" strike="noStrike">
                        <a:ln>
                          <a:noFill/>
                        </a:ln>
                        <a:solidFill>
                          <a:srgbClr val="000000"/>
                        </a:solidFill>
                        <a:effectLst/>
                        <a:latin typeface="Calibri" panose="020F0502020204030204" pitchFamily="34" charset="0"/>
                      </a:endParaRPr>
                    </a:p>
                  </a:txBody>
                  <a:tcPr marL="7349" marR="7349" marT="7349" marB="0" anchor="b"/>
                </a:tc>
                <a:tc>
                  <a:txBody>
                    <a:bodyPr/>
                    <a:lstStyle/>
                    <a:p>
                      <a:pPr algn="r" fontAlgn="b"/>
                      <a:r>
                        <a:rPr lang="en-US" sz="800" u="none" strike="noStrike">
                          <a:ln>
                            <a:noFill/>
                          </a:ln>
                          <a:effectLst/>
                        </a:rPr>
                        <a:t>27.8%</a:t>
                      </a:r>
                      <a:endParaRPr lang="en-US" sz="800" b="0" i="0" u="none" strike="noStrike">
                        <a:ln>
                          <a:noFill/>
                        </a:ln>
                        <a:solidFill>
                          <a:srgbClr val="000000"/>
                        </a:solidFill>
                        <a:effectLst/>
                        <a:latin typeface="Calibri" panose="020F0502020204030204" pitchFamily="34" charset="0"/>
                      </a:endParaRPr>
                    </a:p>
                  </a:txBody>
                  <a:tcPr marL="7349" marR="7349" marT="7349" marB="0" anchor="b"/>
                </a:tc>
                <a:tc>
                  <a:txBody>
                    <a:bodyPr/>
                    <a:lstStyle/>
                    <a:p>
                      <a:pPr algn="r" fontAlgn="b"/>
                      <a:r>
                        <a:rPr lang="en-US" sz="800" u="none" strike="noStrike">
                          <a:ln>
                            <a:noFill/>
                          </a:ln>
                          <a:effectLst/>
                        </a:rPr>
                        <a:t>22.0%</a:t>
                      </a:r>
                      <a:endParaRPr lang="en-US" sz="800" b="0" i="0" u="none" strike="noStrike">
                        <a:ln>
                          <a:noFill/>
                        </a:ln>
                        <a:solidFill>
                          <a:srgbClr val="000000"/>
                        </a:solidFill>
                        <a:effectLst/>
                        <a:latin typeface="Calibri" panose="020F0502020204030204" pitchFamily="34" charset="0"/>
                      </a:endParaRPr>
                    </a:p>
                  </a:txBody>
                  <a:tcPr marL="7349" marR="7349" marT="7349" marB="0" anchor="b"/>
                </a:tc>
                <a:tc>
                  <a:txBody>
                    <a:bodyPr/>
                    <a:lstStyle/>
                    <a:p>
                      <a:pPr algn="r" fontAlgn="b"/>
                      <a:r>
                        <a:rPr lang="en-US" sz="800" u="none" strike="noStrike">
                          <a:ln>
                            <a:noFill/>
                          </a:ln>
                          <a:effectLst/>
                        </a:rPr>
                        <a:t>20.4%</a:t>
                      </a:r>
                      <a:endParaRPr lang="en-US" sz="800" b="0" i="0" u="none" strike="noStrike">
                        <a:ln>
                          <a:noFill/>
                        </a:ln>
                        <a:solidFill>
                          <a:srgbClr val="000000"/>
                        </a:solidFill>
                        <a:effectLst/>
                        <a:latin typeface="Calibri" panose="020F0502020204030204" pitchFamily="34" charset="0"/>
                      </a:endParaRPr>
                    </a:p>
                  </a:txBody>
                  <a:tcPr marL="7349" marR="7349" marT="7349" marB="0" anchor="b"/>
                </a:tc>
                <a:tc>
                  <a:txBody>
                    <a:bodyPr/>
                    <a:lstStyle/>
                    <a:p>
                      <a:pPr algn="r" fontAlgn="b"/>
                      <a:r>
                        <a:rPr lang="en-US" sz="800" u="none" strike="noStrike">
                          <a:ln>
                            <a:noFill/>
                          </a:ln>
                          <a:effectLst/>
                        </a:rPr>
                        <a:t>13.9%</a:t>
                      </a:r>
                      <a:endParaRPr lang="en-US" sz="800" b="0" i="0" u="none" strike="noStrike">
                        <a:ln>
                          <a:noFill/>
                        </a:ln>
                        <a:solidFill>
                          <a:srgbClr val="000000"/>
                        </a:solidFill>
                        <a:effectLst/>
                        <a:latin typeface="Calibri" panose="020F0502020204030204" pitchFamily="34" charset="0"/>
                      </a:endParaRPr>
                    </a:p>
                  </a:txBody>
                  <a:tcPr marL="7349" marR="7349" marT="7349" marB="0" anchor="b"/>
                </a:tc>
                <a:extLst>
                  <a:ext uri="{0D108BD9-81ED-4DB2-BD59-A6C34878D82A}">
                    <a16:rowId xmlns:a16="http://schemas.microsoft.com/office/drawing/2014/main" val="833008071"/>
                  </a:ext>
                </a:extLst>
              </a:tr>
              <a:tr h="141576">
                <a:tc>
                  <a:txBody>
                    <a:bodyPr/>
                    <a:lstStyle/>
                    <a:p>
                      <a:pPr algn="l" fontAlgn="b"/>
                      <a:r>
                        <a:rPr lang="en-US" sz="800" u="none" strike="noStrike">
                          <a:ln>
                            <a:noFill/>
                          </a:ln>
                          <a:effectLst/>
                        </a:rPr>
                        <a:t> </a:t>
                      </a:r>
                      <a:endParaRPr lang="en-US" sz="800" b="0" i="0" u="none" strike="noStrike">
                        <a:ln>
                          <a:noFill/>
                        </a:ln>
                        <a:solidFill>
                          <a:srgbClr val="000000"/>
                        </a:solidFill>
                        <a:effectLst/>
                        <a:latin typeface="Calibri" panose="020F0502020204030204" pitchFamily="34" charset="0"/>
                      </a:endParaRPr>
                    </a:p>
                  </a:txBody>
                  <a:tcPr marL="7349" marR="7349" marT="7349" marB="0" anchor="b"/>
                </a:tc>
                <a:tc>
                  <a:txBody>
                    <a:bodyPr/>
                    <a:lstStyle/>
                    <a:p>
                      <a:pPr algn="l" fontAlgn="b"/>
                      <a:endParaRPr lang="en-US" sz="800" b="0" i="0" u="none" strike="noStrike">
                        <a:ln>
                          <a:noFill/>
                        </a:ln>
                        <a:solidFill>
                          <a:srgbClr val="000000"/>
                        </a:solidFill>
                        <a:effectLst/>
                        <a:latin typeface="Calibri" panose="020F0502020204030204" pitchFamily="34" charset="0"/>
                      </a:endParaRPr>
                    </a:p>
                  </a:txBody>
                  <a:tcPr marL="7349" marR="7349" marT="7349" marB="0" anchor="b"/>
                </a:tc>
                <a:tc>
                  <a:txBody>
                    <a:bodyPr/>
                    <a:lstStyle/>
                    <a:p>
                      <a:pPr algn="l" fontAlgn="b"/>
                      <a:endParaRPr lang="en-US" sz="800" b="0" i="0" u="none" strike="noStrike">
                        <a:ln>
                          <a:noFill/>
                        </a:ln>
                        <a:solidFill>
                          <a:srgbClr val="000000"/>
                        </a:solidFill>
                        <a:effectLst/>
                        <a:latin typeface="Calibri" panose="020F0502020204030204" pitchFamily="34" charset="0"/>
                      </a:endParaRPr>
                    </a:p>
                  </a:txBody>
                  <a:tcPr marL="7349" marR="7349" marT="7349" marB="0" anchor="b"/>
                </a:tc>
                <a:tc>
                  <a:txBody>
                    <a:bodyPr/>
                    <a:lstStyle/>
                    <a:p>
                      <a:pPr algn="l" fontAlgn="b"/>
                      <a:endParaRPr lang="en-US" sz="800" b="0" i="0" u="none" strike="noStrike">
                        <a:ln>
                          <a:noFill/>
                        </a:ln>
                        <a:solidFill>
                          <a:srgbClr val="000000"/>
                        </a:solidFill>
                        <a:effectLst/>
                        <a:latin typeface="Calibri" panose="020F0502020204030204" pitchFamily="34" charset="0"/>
                      </a:endParaRPr>
                    </a:p>
                  </a:txBody>
                  <a:tcPr marL="7349" marR="7349" marT="7349" marB="0" anchor="b"/>
                </a:tc>
                <a:tc>
                  <a:txBody>
                    <a:bodyPr/>
                    <a:lstStyle/>
                    <a:p>
                      <a:pPr algn="l" fontAlgn="b"/>
                      <a:r>
                        <a:rPr lang="en-US" sz="800" u="none" strike="noStrike">
                          <a:ln>
                            <a:noFill/>
                          </a:ln>
                          <a:effectLst/>
                        </a:rPr>
                        <a:t> </a:t>
                      </a:r>
                      <a:endParaRPr lang="en-US" sz="800" b="0" i="0" u="none" strike="noStrike">
                        <a:ln>
                          <a:noFill/>
                        </a:ln>
                        <a:solidFill>
                          <a:srgbClr val="000000"/>
                        </a:solidFill>
                        <a:effectLst/>
                        <a:latin typeface="Calibri" panose="020F0502020204030204" pitchFamily="34" charset="0"/>
                      </a:endParaRPr>
                    </a:p>
                  </a:txBody>
                  <a:tcPr marL="7349" marR="7349" marT="7349" marB="0" anchor="b"/>
                </a:tc>
                <a:extLst>
                  <a:ext uri="{0D108BD9-81ED-4DB2-BD59-A6C34878D82A}">
                    <a16:rowId xmlns:a16="http://schemas.microsoft.com/office/drawing/2014/main" val="193913670"/>
                  </a:ext>
                </a:extLst>
              </a:tr>
              <a:tr h="141576">
                <a:tc>
                  <a:txBody>
                    <a:bodyPr/>
                    <a:lstStyle/>
                    <a:p>
                      <a:pPr algn="l" fontAlgn="b"/>
                      <a:r>
                        <a:rPr lang="en-US" sz="800" u="none" strike="noStrike">
                          <a:ln>
                            <a:noFill/>
                          </a:ln>
                          <a:effectLst/>
                        </a:rPr>
                        <a:t>Gross  margins</a:t>
                      </a:r>
                      <a:endParaRPr lang="en-US" sz="800" b="0" i="0" u="none" strike="noStrike">
                        <a:ln>
                          <a:noFill/>
                        </a:ln>
                        <a:solidFill>
                          <a:srgbClr val="000000"/>
                        </a:solidFill>
                        <a:effectLst/>
                        <a:latin typeface="Calibri" panose="020F0502020204030204" pitchFamily="34" charset="0"/>
                      </a:endParaRPr>
                    </a:p>
                  </a:txBody>
                  <a:tcPr marL="7349" marR="7349" marT="7349" marB="0" anchor="b"/>
                </a:tc>
                <a:tc>
                  <a:txBody>
                    <a:bodyPr/>
                    <a:lstStyle/>
                    <a:p>
                      <a:pPr algn="r" fontAlgn="b"/>
                      <a:r>
                        <a:rPr lang="en-US" sz="800" u="none" strike="noStrike">
                          <a:ln>
                            <a:noFill/>
                          </a:ln>
                          <a:effectLst/>
                        </a:rPr>
                        <a:t>36.3%</a:t>
                      </a:r>
                      <a:endParaRPr lang="en-US" sz="800" b="0" i="0" u="none" strike="noStrike">
                        <a:ln>
                          <a:noFill/>
                        </a:ln>
                        <a:solidFill>
                          <a:srgbClr val="9BBB59"/>
                        </a:solidFill>
                        <a:effectLst/>
                        <a:latin typeface="Calibri" panose="020F0502020204030204" pitchFamily="34" charset="0"/>
                      </a:endParaRPr>
                    </a:p>
                  </a:txBody>
                  <a:tcPr marL="7349" marR="7349" marT="7349" marB="0" anchor="b"/>
                </a:tc>
                <a:tc>
                  <a:txBody>
                    <a:bodyPr/>
                    <a:lstStyle/>
                    <a:p>
                      <a:pPr algn="r" fontAlgn="b"/>
                      <a:r>
                        <a:rPr lang="en-US" sz="800" u="none" strike="noStrike">
                          <a:ln>
                            <a:noFill/>
                          </a:ln>
                          <a:effectLst/>
                        </a:rPr>
                        <a:t>36.2%</a:t>
                      </a:r>
                      <a:endParaRPr lang="en-US" sz="800" b="0" i="0" u="none" strike="noStrike">
                        <a:ln>
                          <a:noFill/>
                        </a:ln>
                        <a:solidFill>
                          <a:srgbClr val="9BBB59"/>
                        </a:solidFill>
                        <a:effectLst/>
                        <a:latin typeface="Calibri" panose="020F0502020204030204" pitchFamily="34" charset="0"/>
                      </a:endParaRPr>
                    </a:p>
                  </a:txBody>
                  <a:tcPr marL="7349" marR="7349" marT="7349" marB="0" anchor="b"/>
                </a:tc>
                <a:tc>
                  <a:txBody>
                    <a:bodyPr/>
                    <a:lstStyle/>
                    <a:p>
                      <a:pPr algn="r" fontAlgn="b"/>
                      <a:r>
                        <a:rPr lang="en-US" sz="800" u="none" strike="noStrike">
                          <a:ln>
                            <a:noFill/>
                          </a:ln>
                          <a:effectLst/>
                        </a:rPr>
                        <a:t>36.0%</a:t>
                      </a:r>
                      <a:endParaRPr lang="en-US" sz="800" b="0" i="0" u="none" strike="noStrike">
                        <a:ln>
                          <a:noFill/>
                        </a:ln>
                        <a:solidFill>
                          <a:srgbClr val="9BBB59"/>
                        </a:solidFill>
                        <a:effectLst/>
                        <a:latin typeface="Calibri" panose="020F0502020204030204" pitchFamily="34" charset="0"/>
                      </a:endParaRPr>
                    </a:p>
                  </a:txBody>
                  <a:tcPr marL="7349" marR="7349" marT="7349" marB="0" anchor="b"/>
                </a:tc>
                <a:tc>
                  <a:txBody>
                    <a:bodyPr/>
                    <a:lstStyle/>
                    <a:p>
                      <a:pPr algn="r" fontAlgn="b"/>
                      <a:r>
                        <a:rPr lang="en-US" sz="800" u="none" strike="noStrike" dirty="0">
                          <a:ln>
                            <a:noFill/>
                          </a:ln>
                          <a:effectLst/>
                        </a:rPr>
                        <a:t>35.7%</a:t>
                      </a:r>
                      <a:endParaRPr lang="en-US" sz="800" b="0" i="0" u="none" strike="noStrike" dirty="0">
                        <a:ln>
                          <a:noFill/>
                        </a:ln>
                        <a:solidFill>
                          <a:srgbClr val="9BBB59"/>
                        </a:solidFill>
                        <a:effectLst/>
                        <a:latin typeface="Calibri" panose="020F0502020204030204" pitchFamily="34" charset="0"/>
                      </a:endParaRPr>
                    </a:p>
                  </a:txBody>
                  <a:tcPr marL="7349" marR="7349" marT="7349" marB="0" anchor="b"/>
                </a:tc>
                <a:extLst>
                  <a:ext uri="{0D108BD9-81ED-4DB2-BD59-A6C34878D82A}">
                    <a16:rowId xmlns:a16="http://schemas.microsoft.com/office/drawing/2014/main" val="454587399"/>
                  </a:ext>
                </a:extLst>
              </a:tr>
              <a:tr h="141576">
                <a:tc>
                  <a:txBody>
                    <a:bodyPr/>
                    <a:lstStyle/>
                    <a:p>
                      <a:pPr algn="l" fontAlgn="b"/>
                      <a:r>
                        <a:rPr lang="en-US" sz="800" u="none" strike="noStrike">
                          <a:ln>
                            <a:noFill/>
                          </a:ln>
                          <a:effectLst/>
                        </a:rPr>
                        <a:t>Operating profit margins</a:t>
                      </a:r>
                      <a:endParaRPr lang="en-US" sz="800" b="0" i="0" u="none" strike="noStrike">
                        <a:ln>
                          <a:noFill/>
                        </a:ln>
                        <a:solidFill>
                          <a:srgbClr val="000000"/>
                        </a:solidFill>
                        <a:effectLst/>
                        <a:latin typeface="Calibri" panose="020F0502020204030204" pitchFamily="34" charset="0"/>
                      </a:endParaRPr>
                    </a:p>
                  </a:txBody>
                  <a:tcPr marL="7349" marR="7349" marT="7349" marB="0" anchor="b"/>
                </a:tc>
                <a:tc>
                  <a:txBody>
                    <a:bodyPr/>
                    <a:lstStyle/>
                    <a:p>
                      <a:pPr algn="r" fontAlgn="b"/>
                      <a:r>
                        <a:rPr lang="en-US" sz="800" u="none" strike="noStrike">
                          <a:ln>
                            <a:noFill/>
                          </a:ln>
                          <a:effectLst/>
                        </a:rPr>
                        <a:t>12.3%</a:t>
                      </a:r>
                      <a:endParaRPr lang="en-US" sz="800" b="0" i="0" u="none" strike="noStrike">
                        <a:ln>
                          <a:noFill/>
                        </a:ln>
                        <a:solidFill>
                          <a:srgbClr val="9BBB59"/>
                        </a:solidFill>
                        <a:effectLst/>
                        <a:latin typeface="Calibri" panose="020F0502020204030204" pitchFamily="34" charset="0"/>
                      </a:endParaRPr>
                    </a:p>
                  </a:txBody>
                  <a:tcPr marL="7349" marR="7349" marT="7349" marB="0" anchor="b"/>
                </a:tc>
                <a:tc>
                  <a:txBody>
                    <a:bodyPr/>
                    <a:lstStyle/>
                    <a:p>
                      <a:pPr algn="r" fontAlgn="b"/>
                      <a:r>
                        <a:rPr lang="en-US" sz="800" u="none" strike="noStrike">
                          <a:ln>
                            <a:noFill/>
                          </a:ln>
                          <a:effectLst/>
                        </a:rPr>
                        <a:t>12.0%</a:t>
                      </a:r>
                      <a:endParaRPr lang="en-US" sz="800" b="0" i="0" u="none" strike="noStrike">
                        <a:ln>
                          <a:noFill/>
                        </a:ln>
                        <a:solidFill>
                          <a:srgbClr val="9BBB59"/>
                        </a:solidFill>
                        <a:effectLst/>
                        <a:latin typeface="Calibri" panose="020F0502020204030204" pitchFamily="34" charset="0"/>
                      </a:endParaRPr>
                    </a:p>
                  </a:txBody>
                  <a:tcPr marL="7349" marR="7349" marT="7349" marB="0" anchor="b"/>
                </a:tc>
                <a:tc>
                  <a:txBody>
                    <a:bodyPr/>
                    <a:lstStyle/>
                    <a:p>
                      <a:pPr algn="r" fontAlgn="b"/>
                      <a:r>
                        <a:rPr lang="en-US" sz="800" u="none" strike="noStrike">
                          <a:ln>
                            <a:noFill/>
                          </a:ln>
                          <a:effectLst/>
                        </a:rPr>
                        <a:t>11.2%</a:t>
                      </a:r>
                      <a:endParaRPr lang="en-US" sz="800" b="0" i="0" u="none" strike="noStrike">
                        <a:ln>
                          <a:noFill/>
                        </a:ln>
                        <a:solidFill>
                          <a:srgbClr val="9BBB59"/>
                        </a:solidFill>
                        <a:effectLst/>
                        <a:latin typeface="Calibri" panose="020F0502020204030204" pitchFamily="34" charset="0"/>
                      </a:endParaRPr>
                    </a:p>
                  </a:txBody>
                  <a:tcPr marL="7349" marR="7349" marT="7349" marB="0" anchor="b"/>
                </a:tc>
                <a:tc>
                  <a:txBody>
                    <a:bodyPr/>
                    <a:lstStyle/>
                    <a:p>
                      <a:pPr algn="r" fontAlgn="b"/>
                      <a:r>
                        <a:rPr lang="en-US" sz="800" u="none" strike="noStrike">
                          <a:ln>
                            <a:noFill/>
                          </a:ln>
                          <a:effectLst/>
                        </a:rPr>
                        <a:t>14.5%</a:t>
                      </a:r>
                      <a:endParaRPr lang="en-US" sz="800" b="0" i="0" u="none" strike="noStrike">
                        <a:ln>
                          <a:noFill/>
                        </a:ln>
                        <a:solidFill>
                          <a:srgbClr val="9BBB59"/>
                        </a:solidFill>
                        <a:effectLst/>
                        <a:latin typeface="Calibri" panose="020F0502020204030204" pitchFamily="34" charset="0"/>
                      </a:endParaRPr>
                    </a:p>
                  </a:txBody>
                  <a:tcPr marL="7349" marR="7349" marT="7349" marB="0" anchor="b"/>
                </a:tc>
                <a:extLst>
                  <a:ext uri="{0D108BD9-81ED-4DB2-BD59-A6C34878D82A}">
                    <a16:rowId xmlns:a16="http://schemas.microsoft.com/office/drawing/2014/main" val="2787247483"/>
                  </a:ext>
                </a:extLst>
              </a:tr>
              <a:tr h="141576">
                <a:tc>
                  <a:txBody>
                    <a:bodyPr/>
                    <a:lstStyle/>
                    <a:p>
                      <a:pPr algn="l" fontAlgn="b"/>
                      <a:r>
                        <a:rPr lang="en-US" sz="800" u="none" strike="noStrike">
                          <a:ln>
                            <a:noFill/>
                          </a:ln>
                          <a:effectLst/>
                        </a:rPr>
                        <a:t>Net profit margins</a:t>
                      </a:r>
                      <a:endParaRPr lang="en-US" sz="800" b="0" i="0" u="none" strike="noStrike">
                        <a:ln>
                          <a:noFill/>
                        </a:ln>
                        <a:solidFill>
                          <a:srgbClr val="000000"/>
                        </a:solidFill>
                        <a:effectLst/>
                        <a:latin typeface="Calibri" panose="020F0502020204030204" pitchFamily="34" charset="0"/>
                      </a:endParaRPr>
                    </a:p>
                  </a:txBody>
                  <a:tcPr marL="7349" marR="7349" marT="7349" marB="0" anchor="b"/>
                </a:tc>
                <a:tc>
                  <a:txBody>
                    <a:bodyPr/>
                    <a:lstStyle/>
                    <a:p>
                      <a:pPr algn="r" fontAlgn="b"/>
                      <a:r>
                        <a:rPr lang="en-US" sz="800" u="none" strike="noStrike">
                          <a:ln>
                            <a:noFill/>
                          </a:ln>
                          <a:effectLst/>
                        </a:rPr>
                        <a:t>8.0%</a:t>
                      </a:r>
                      <a:endParaRPr lang="en-US" sz="800" b="0" i="0" u="none" strike="noStrike">
                        <a:ln>
                          <a:noFill/>
                        </a:ln>
                        <a:solidFill>
                          <a:srgbClr val="9BBB59"/>
                        </a:solidFill>
                        <a:effectLst/>
                        <a:latin typeface="Calibri" panose="020F0502020204030204" pitchFamily="34" charset="0"/>
                      </a:endParaRPr>
                    </a:p>
                  </a:txBody>
                  <a:tcPr marL="7349" marR="7349" marT="7349" marB="0" anchor="b"/>
                </a:tc>
                <a:tc>
                  <a:txBody>
                    <a:bodyPr/>
                    <a:lstStyle/>
                    <a:p>
                      <a:pPr algn="r" fontAlgn="b"/>
                      <a:r>
                        <a:rPr lang="en-US" sz="800" u="none" strike="noStrike">
                          <a:ln>
                            <a:noFill/>
                          </a:ln>
                          <a:effectLst/>
                        </a:rPr>
                        <a:t>9.6%</a:t>
                      </a:r>
                      <a:endParaRPr lang="en-US" sz="800" b="0" i="0" u="none" strike="noStrike">
                        <a:ln>
                          <a:noFill/>
                        </a:ln>
                        <a:solidFill>
                          <a:srgbClr val="9BBB59"/>
                        </a:solidFill>
                        <a:effectLst/>
                        <a:latin typeface="Calibri" panose="020F0502020204030204" pitchFamily="34" charset="0"/>
                      </a:endParaRPr>
                    </a:p>
                  </a:txBody>
                  <a:tcPr marL="7349" marR="7349" marT="7349" marB="0" anchor="b"/>
                </a:tc>
                <a:tc>
                  <a:txBody>
                    <a:bodyPr/>
                    <a:lstStyle/>
                    <a:p>
                      <a:pPr algn="r" fontAlgn="b"/>
                      <a:r>
                        <a:rPr lang="en-US" sz="800" u="none" strike="noStrike">
                          <a:ln>
                            <a:noFill/>
                          </a:ln>
                          <a:effectLst/>
                        </a:rPr>
                        <a:t>9.3%</a:t>
                      </a:r>
                      <a:endParaRPr lang="en-US" sz="800" b="0" i="0" u="none" strike="noStrike">
                        <a:ln>
                          <a:noFill/>
                        </a:ln>
                        <a:solidFill>
                          <a:srgbClr val="9BBB59"/>
                        </a:solidFill>
                        <a:effectLst/>
                        <a:latin typeface="Calibri" panose="020F0502020204030204" pitchFamily="34" charset="0"/>
                      </a:endParaRPr>
                    </a:p>
                  </a:txBody>
                  <a:tcPr marL="7349" marR="7349" marT="7349" marB="0" anchor="b"/>
                </a:tc>
                <a:tc>
                  <a:txBody>
                    <a:bodyPr/>
                    <a:lstStyle/>
                    <a:p>
                      <a:pPr algn="r" fontAlgn="b"/>
                      <a:r>
                        <a:rPr lang="en-US" sz="800" u="none" strike="noStrike">
                          <a:ln>
                            <a:noFill/>
                          </a:ln>
                          <a:effectLst/>
                        </a:rPr>
                        <a:t>11.7%</a:t>
                      </a:r>
                      <a:endParaRPr lang="en-US" sz="800" b="0" i="0" u="none" strike="noStrike">
                        <a:ln>
                          <a:noFill/>
                        </a:ln>
                        <a:solidFill>
                          <a:srgbClr val="9BBB59"/>
                        </a:solidFill>
                        <a:effectLst/>
                        <a:latin typeface="Calibri" panose="020F0502020204030204" pitchFamily="34" charset="0"/>
                      </a:endParaRPr>
                    </a:p>
                  </a:txBody>
                  <a:tcPr marL="7349" marR="7349" marT="7349" marB="0" anchor="b"/>
                </a:tc>
                <a:extLst>
                  <a:ext uri="{0D108BD9-81ED-4DB2-BD59-A6C34878D82A}">
                    <a16:rowId xmlns:a16="http://schemas.microsoft.com/office/drawing/2014/main" val="2383528807"/>
                  </a:ext>
                </a:extLst>
              </a:tr>
              <a:tr h="141576">
                <a:tc>
                  <a:txBody>
                    <a:bodyPr/>
                    <a:lstStyle/>
                    <a:p>
                      <a:pPr algn="l" fontAlgn="b"/>
                      <a:r>
                        <a:rPr lang="en-US" sz="800" u="none" strike="noStrike">
                          <a:ln>
                            <a:noFill/>
                          </a:ln>
                          <a:effectLst/>
                        </a:rPr>
                        <a:t> </a:t>
                      </a:r>
                      <a:endParaRPr lang="en-US" sz="800" b="0" i="0" u="none" strike="noStrike">
                        <a:ln>
                          <a:noFill/>
                        </a:ln>
                        <a:solidFill>
                          <a:srgbClr val="000000"/>
                        </a:solidFill>
                        <a:effectLst/>
                        <a:latin typeface="Calibri" panose="020F0502020204030204" pitchFamily="34" charset="0"/>
                      </a:endParaRPr>
                    </a:p>
                  </a:txBody>
                  <a:tcPr marL="7349" marR="7349" marT="7349" marB="0" anchor="b"/>
                </a:tc>
                <a:tc>
                  <a:txBody>
                    <a:bodyPr/>
                    <a:lstStyle/>
                    <a:p>
                      <a:pPr algn="l" fontAlgn="b"/>
                      <a:endParaRPr lang="en-US" sz="800" b="0" i="0" u="none" strike="noStrike">
                        <a:ln>
                          <a:noFill/>
                        </a:ln>
                        <a:solidFill>
                          <a:srgbClr val="000000"/>
                        </a:solidFill>
                        <a:effectLst/>
                        <a:latin typeface="Calibri" panose="020F0502020204030204" pitchFamily="34" charset="0"/>
                      </a:endParaRPr>
                    </a:p>
                  </a:txBody>
                  <a:tcPr marL="7349" marR="7349" marT="7349" marB="0" anchor="b"/>
                </a:tc>
                <a:tc>
                  <a:txBody>
                    <a:bodyPr/>
                    <a:lstStyle/>
                    <a:p>
                      <a:pPr algn="l" fontAlgn="b"/>
                      <a:endParaRPr lang="en-US" sz="800" b="0" i="0" u="none" strike="noStrike">
                        <a:ln>
                          <a:noFill/>
                        </a:ln>
                        <a:solidFill>
                          <a:srgbClr val="000000"/>
                        </a:solidFill>
                        <a:effectLst/>
                        <a:latin typeface="Calibri" panose="020F0502020204030204" pitchFamily="34" charset="0"/>
                      </a:endParaRPr>
                    </a:p>
                  </a:txBody>
                  <a:tcPr marL="7349" marR="7349" marT="7349" marB="0" anchor="b"/>
                </a:tc>
                <a:tc>
                  <a:txBody>
                    <a:bodyPr/>
                    <a:lstStyle/>
                    <a:p>
                      <a:pPr algn="l" fontAlgn="b"/>
                      <a:endParaRPr lang="en-US" sz="800" b="0" i="0" u="none" strike="noStrike">
                        <a:ln>
                          <a:noFill/>
                        </a:ln>
                        <a:solidFill>
                          <a:srgbClr val="000000"/>
                        </a:solidFill>
                        <a:effectLst/>
                        <a:latin typeface="Calibri" panose="020F0502020204030204" pitchFamily="34" charset="0"/>
                      </a:endParaRPr>
                    </a:p>
                  </a:txBody>
                  <a:tcPr marL="7349" marR="7349" marT="7349" marB="0" anchor="b"/>
                </a:tc>
                <a:tc>
                  <a:txBody>
                    <a:bodyPr/>
                    <a:lstStyle/>
                    <a:p>
                      <a:pPr algn="l" fontAlgn="b"/>
                      <a:r>
                        <a:rPr lang="en-US" sz="800" u="none" strike="noStrike">
                          <a:ln>
                            <a:noFill/>
                          </a:ln>
                          <a:effectLst/>
                        </a:rPr>
                        <a:t> </a:t>
                      </a:r>
                      <a:endParaRPr lang="en-US" sz="800" b="0" i="0" u="none" strike="noStrike">
                        <a:ln>
                          <a:noFill/>
                        </a:ln>
                        <a:solidFill>
                          <a:srgbClr val="000000"/>
                        </a:solidFill>
                        <a:effectLst/>
                        <a:latin typeface="Calibri" panose="020F0502020204030204" pitchFamily="34" charset="0"/>
                      </a:endParaRPr>
                    </a:p>
                  </a:txBody>
                  <a:tcPr marL="7349" marR="7349" marT="7349" marB="0" anchor="b"/>
                </a:tc>
                <a:extLst>
                  <a:ext uri="{0D108BD9-81ED-4DB2-BD59-A6C34878D82A}">
                    <a16:rowId xmlns:a16="http://schemas.microsoft.com/office/drawing/2014/main" val="1024192126"/>
                  </a:ext>
                </a:extLst>
              </a:tr>
              <a:tr h="141576">
                <a:tc>
                  <a:txBody>
                    <a:bodyPr/>
                    <a:lstStyle/>
                    <a:p>
                      <a:pPr algn="l" fontAlgn="b"/>
                      <a:r>
                        <a:rPr lang="en-US" sz="800" u="none" strike="noStrike">
                          <a:ln>
                            <a:noFill/>
                          </a:ln>
                          <a:effectLst/>
                        </a:rPr>
                        <a:t>Net income</a:t>
                      </a:r>
                      <a:endParaRPr lang="en-US" sz="800" b="1" i="0" u="none" strike="noStrike">
                        <a:ln>
                          <a:noFill/>
                        </a:ln>
                        <a:solidFill>
                          <a:srgbClr val="000000"/>
                        </a:solidFill>
                        <a:effectLst/>
                        <a:latin typeface="Calibri" panose="020F0502020204030204" pitchFamily="34" charset="0"/>
                      </a:endParaRPr>
                    </a:p>
                  </a:txBody>
                  <a:tcPr marL="7349" marR="7349" marT="7349" marB="0" anchor="b"/>
                </a:tc>
                <a:tc>
                  <a:txBody>
                    <a:bodyPr/>
                    <a:lstStyle/>
                    <a:p>
                      <a:pPr algn="r" fontAlgn="b"/>
                      <a:r>
                        <a:rPr lang="en-US" sz="800" u="none" strike="noStrike">
                          <a:ln>
                            <a:noFill/>
                          </a:ln>
                          <a:effectLst/>
                        </a:rPr>
                        <a:t>103</a:t>
                      </a:r>
                      <a:endParaRPr lang="en-US" sz="800" b="1" i="0" u="none" strike="noStrike">
                        <a:ln>
                          <a:noFill/>
                        </a:ln>
                        <a:solidFill>
                          <a:srgbClr val="9BBB59"/>
                        </a:solidFill>
                        <a:effectLst/>
                        <a:latin typeface="Calibri" panose="020F0502020204030204" pitchFamily="34" charset="0"/>
                      </a:endParaRPr>
                    </a:p>
                  </a:txBody>
                  <a:tcPr marL="7349" marR="7349" marT="7349" marB="0" anchor="b"/>
                </a:tc>
                <a:tc>
                  <a:txBody>
                    <a:bodyPr/>
                    <a:lstStyle/>
                    <a:p>
                      <a:pPr algn="r" fontAlgn="b"/>
                      <a:r>
                        <a:rPr lang="en-US" sz="800" u="none" strike="noStrike">
                          <a:ln>
                            <a:noFill/>
                          </a:ln>
                          <a:effectLst/>
                        </a:rPr>
                        <a:t>150</a:t>
                      </a:r>
                      <a:endParaRPr lang="en-US" sz="800" b="1" i="0" u="none" strike="noStrike">
                        <a:ln>
                          <a:noFill/>
                        </a:ln>
                        <a:solidFill>
                          <a:srgbClr val="9BBB59"/>
                        </a:solidFill>
                        <a:effectLst/>
                        <a:latin typeface="Calibri" panose="020F0502020204030204" pitchFamily="34" charset="0"/>
                      </a:endParaRPr>
                    </a:p>
                  </a:txBody>
                  <a:tcPr marL="7349" marR="7349" marT="7349" marB="0" anchor="b"/>
                </a:tc>
                <a:tc>
                  <a:txBody>
                    <a:bodyPr/>
                    <a:lstStyle/>
                    <a:p>
                      <a:pPr algn="r" fontAlgn="b"/>
                      <a:r>
                        <a:rPr lang="en-US" sz="800" u="none" strike="noStrike">
                          <a:ln>
                            <a:noFill/>
                          </a:ln>
                          <a:effectLst/>
                        </a:rPr>
                        <a:t>175</a:t>
                      </a:r>
                      <a:endParaRPr lang="en-US" sz="800" b="1" i="0" u="none" strike="noStrike">
                        <a:ln>
                          <a:noFill/>
                        </a:ln>
                        <a:solidFill>
                          <a:srgbClr val="9BBB59"/>
                        </a:solidFill>
                        <a:effectLst/>
                        <a:latin typeface="Calibri" panose="020F0502020204030204" pitchFamily="34" charset="0"/>
                      </a:endParaRPr>
                    </a:p>
                  </a:txBody>
                  <a:tcPr marL="7349" marR="7349" marT="7349" marB="0" anchor="b"/>
                </a:tc>
                <a:tc>
                  <a:txBody>
                    <a:bodyPr/>
                    <a:lstStyle/>
                    <a:p>
                      <a:pPr algn="r" fontAlgn="b"/>
                      <a:r>
                        <a:rPr lang="en-US" sz="800" u="none" strike="noStrike">
                          <a:ln>
                            <a:noFill/>
                          </a:ln>
                          <a:effectLst/>
                        </a:rPr>
                        <a:t>587</a:t>
                      </a:r>
                      <a:endParaRPr lang="en-US" sz="800" b="1" i="0" u="none" strike="noStrike">
                        <a:ln>
                          <a:noFill/>
                        </a:ln>
                        <a:solidFill>
                          <a:srgbClr val="9BBB59"/>
                        </a:solidFill>
                        <a:effectLst/>
                        <a:latin typeface="Calibri" panose="020F0502020204030204" pitchFamily="34" charset="0"/>
                      </a:endParaRPr>
                    </a:p>
                  </a:txBody>
                  <a:tcPr marL="7349" marR="7349" marT="7349" marB="0" anchor="b"/>
                </a:tc>
                <a:extLst>
                  <a:ext uri="{0D108BD9-81ED-4DB2-BD59-A6C34878D82A}">
                    <a16:rowId xmlns:a16="http://schemas.microsoft.com/office/drawing/2014/main" val="4090452343"/>
                  </a:ext>
                </a:extLst>
              </a:tr>
              <a:tr h="151014">
                <a:tc>
                  <a:txBody>
                    <a:bodyPr/>
                    <a:lstStyle/>
                    <a:p>
                      <a:pPr algn="l" fontAlgn="b"/>
                      <a:r>
                        <a:rPr lang="en-US" sz="800" u="none" strike="noStrike">
                          <a:ln>
                            <a:noFill/>
                          </a:ln>
                          <a:effectLst/>
                        </a:rPr>
                        <a:t>Growth</a:t>
                      </a:r>
                      <a:endParaRPr lang="en-US" sz="800" b="0" i="0" u="none" strike="noStrike">
                        <a:ln>
                          <a:noFill/>
                        </a:ln>
                        <a:solidFill>
                          <a:srgbClr val="000000"/>
                        </a:solidFill>
                        <a:effectLst/>
                        <a:latin typeface="Calibri" panose="020F0502020204030204" pitchFamily="34" charset="0"/>
                      </a:endParaRPr>
                    </a:p>
                  </a:txBody>
                  <a:tcPr marL="7349" marR="7349" marT="7349" marB="0" anchor="b"/>
                </a:tc>
                <a:tc>
                  <a:txBody>
                    <a:bodyPr/>
                    <a:lstStyle/>
                    <a:p>
                      <a:pPr algn="r" fontAlgn="b"/>
                      <a:r>
                        <a:rPr lang="en-US" sz="800" u="none" strike="noStrike" dirty="0">
                          <a:ln>
                            <a:noFill/>
                          </a:ln>
                          <a:effectLst/>
                        </a:rPr>
                        <a:t>42.8%</a:t>
                      </a:r>
                      <a:endParaRPr lang="en-US" sz="800" b="0" i="0" u="none" strike="noStrike" dirty="0">
                        <a:ln>
                          <a:noFill/>
                        </a:ln>
                        <a:solidFill>
                          <a:srgbClr val="000000"/>
                        </a:solidFill>
                        <a:effectLst/>
                        <a:latin typeface="Calibri" panose="020F0502020204030204" pitchFamily="34" charset="0"/>
                      </a:endParaRPr>
                    </a:p>
                  </a:txBody>
                  <a:tcPr marL="7349" marR="7349" marT="7349" marB="0" anchor="b"/>
                </a:tc>
                <a:tc>
                  <a:txBody>
                    <a:bodyPr/>
                    <a:lstStyle/>
                    <a:p>
                      <a:pPr algn="r" fontAlgn="b"/>
                      <a:r>
                        <a:rPr lang="en-US" sz="800" u="none" strike="noStrike">
                          <a:ln>
                            <a:noFill/>
                          </a:ln>
                          <a:effectLst/>
                        </a:rPr>
                        <a:t>46.0%</a:t>
                      </a:r>
                      <a:endParaRPr lang="en-US" sz="800" b="0" i="0" u="none" strike="noStrike">
                        <a:ln>
                          <a:noFill/>
                        </a:ln>
                        <a:solidFill>
                          <a:srgbClr val="000000"/>
                        </a:solidFill>
                        <a:effectLst/>
                        <a:latin typeface="Calibri" panose="020F0502020204030204" pitchFamily="34" charset="0"/>
                      </a:endParaRPr>
                    </a:p>
                  </a:txBody>
                  <a:tcPr marL="7349" marR="7349" marT="7349" marB="0" anchor="b"/>
                </a:tc>
                <a:tc>
                  <a:txBody>
                    <a:bodyPr/>
                    <a:lstStyle/>
                    <a:p>
                      <a:pPr algn="r" fontAlgn="b"/>
                      <a:r>
                        <a:rPr lang="en-US" sz="800" u="none" strike="noStrike">
                          <a:ln>
                            <a:noFill/>
                          </a:ln>
                          <a:effectLst/>
                        </a:rPr>
                        <a:t>16.7%</a:t>
                      </a:r>
                      <a:endParaRPr lang="en-US" sz="800" b="0" i="0" u="none" strike="noStrike">
                        <a:ln>
                          <a:noFill/>
                        </a:ln>
                        <a:solidFill>
                          <a:srgbClr val="000000"/>
                        </a:solidFill>
                        <a:effectLst/>
                        <a:latin typeface="Calibri" panose="020F0502020204030204" pitchFamily="34" charset="0"/>
                      </a:endParaRPr>
                    </a:p>
                  </a:txBody>
                  <a:tcPr marL="7349" marR="7349" marT="7349" marB="0" anchor="b"/>
                </a:tc>
                <a:tc>
                  <a:txBody>
                    <a:bodyPr/>
                    <a:lstStyle/>
                    <a:p>
                      <a:pPr algn="r" fontAlgn="b"/>
                      <a:r>
                        <a:rPr lang="en-US" sz="800" u="none" strike="noStrike" dirty="0">
                          <a:ln>
                            <a:noFill/>
                          </a:ln>
                          <a:effectLst/>
                        </a:rPr>
                        <a:t>15.8%</a:t>
                      </a:r>
                      <a:endParaRPr lang="en-US" sz="800" b="0" i="0" u="none" strike="noStrike" dirty="0">
                        <a:ln>
                          <a:noFill/>
                        </a:ln>
                        <a:solidFill>
                          <a:srgbClr val="000000"/>
                        </a:solidFill>
                        <a:effectLst/>
                        <a:latin typeface="Calibri" panose="020F0502020204030204" pitchFamily="34" charset="0"/>
                      </a:endParaRPr>
                    </a:p>
                  </a:txBody>
                  <a:tcPr marL="7349" marR="7349" marT="7349" marB="0" anchor="b"/>
                </a:tc>
                <a:extLst>
                  <a:ext uri="{0D108BD9-81ED-4DB2-BD59-A6C34878D82A}">
                    <a16:rowId xmlns:a16="http://schemas.microsoft.com/office/drawing/2014/main" val="3262052401"/>
                  </a:ext>
                </a:extLst>
              </a:tr>
            </a:tbl>
          </a:graphicData>
        </a:graphic>
      </p:graphicFrame>
      <p:graphicFrame>
        <p:nvGraphicFramePr>
          <p:cNvPr id="26" name="Chart 25">
            <a:extLst>
              <a:ext uri="{FF2B5EF4-FFF2-40B4-BE49-F238E27FC236}">
                <a16:creationId xmlns:a16="http://schemas.microsoft.com/office/drawing/2014/main" id="{D3B0922C-C8EA-6D43-92E4-C7469AC3CF79}"/>
              </a:ext>
            </a:extLst>
          </p:cNvPr>
          <p:cNvGraphicFramePr>
            <a:graphicFrameLocks/>
          </p:cNvGraphicFramePr>
          <p:nvPr>
            <p:extLst>
              <p:ext uri="{D42A27DB-BD31-4B8C-83A1-F6EECF244321}">
                <p14:modId xmlns:p14="http://schemas.microsoft.com/office/powerpoint/2010/main" val="3773516176"/>
              </p:ext>
            </p:extLst>
          </p:nvPr>
        </p:nvGraphicFramePr>
        <p:xfrm>
          <a:off x="7012736" y="3661303"/>
          <a:ext cx="4952999" cy="2664826"/>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31" name="Chart 30">
            <a:extLst>
              <a:ext uri="{FF2B5EF4-FFF2-40B4-BE49-F238E27FC236}">
                <a16:creationId xmlns:a16="http://schemas.microsoft.com/office/drawing/2014/main" id="{C9864145-5014-9E4D-BF78-40C070FDE8BF}"/>
              </a:ext>
            </a:extLst>
          </p:cNvPr>
          <p:cNvGraphicFramePr>
            <a:graphicFrameLocks/>
          </p:cNvGraphicFramePr>
          <p:nvPr>
            <p:extLst>
              <p:ext uri="{D42A27DB-BD31-4B8C-83A1-F6EECF244321}">
                <p14:modId xmlns:p14="http://schemas.microsoft.com/office/powerpoint/2010/main" val="50641523"/>
              </p:ext>
            </p:extLst>
          </p:nvPr>
        </p:nvGraphicFramePr>
        <p:xfrm>
          <a:off x="7012736" y="1317886"/>
          <a:ext cx="4712920" cy="2343417"/>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45" name="Chart 44">
            <a:extLst>
              <a:ext uri="{FF2B5EF4-FFF2-40B4-BE49-F238E27FC236}">
                <a16:creationId xmlns:a16="http://schemas.microsoft.com/office/drawing/2014/main" id="{1348F81A-A0C6-224C-B2AF-5EF413F9BA46}"/>
              </a:ext>
            </a:extLst>
          </p:cNvPr>
          <p:cNvGraphicFramePr>
            <a:graphicFrameLocks/>
          </p:cNvGraphicFramePr>
          <p:nvPr>
            <p:extLst>
              <p:ext uri="{D42A27DB-BD31-4B8C-83A1-F6EECF244321}">
                <p14:modId xmlns:p14="http://schemas.microsoft.com/office/powerpoint/2010/main" val="3580822944"/>
              </p:ext>
            </p:extLst>
          </p:nvPr>
        </p:nvGraphicFramePr>
        <p:xfrm>
          <a:off x="496767" y="4337193"/>
          <a:ext cx="6174966" cy="1923692"/>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225739672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20627</TotalTime>
  <Words>2075</Words>
  <Application>Microsoft Macintosh PowerPoint</Application>
  <PresentationFormat>Widescreen</PresentationFormat>
  <Paragraphs>329</Paragraphs>
  <Slides>11</Slides>
  <Notes>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11</vt:i4>
      </vt:variant>
    </vt:vector>
  </HeadingPairs>
  <TitlesOfParts>
    <vt:vector size="19" baseType="lpstr">
      <vt:lpstr>Arial</vt:lpstr>
      <vt:lpstr>Avenir Book</vt:lpstr>
      <vt:lpstr>Avenir Heavy</vt:lpstr>
      <vt:lpstr>Avenir Light</vt:lpstr>
      <vt:lpstr>Calibri</vt:lpstr>
      <vt:lpstr>Calibri Light</vt:lpstr>
      <vt:lpstr>Helvetica Neue</vt:lpstr>
      <vt:lpstr>Office Theme</vt:lpstr>
      <vt:lpstr>PowerPoint Presentation</vt:lpstr>
      <vt:lpstr>Industry and Business Overview</vt:lpstr>
      <vt:lpstr>Investment Overview – Short $FIVE</vt:lpstr>
      <vt:lpstr>Investment Timeline– Short $FIVE</vt:lpstr>
      <vt:lpstr>Best-In-Class Underwriting</vt:lpstr>
      <vt:lpstr>Best-In-Class Underwriting (cont.)</vt:lpstr>
      <vt:lpstr>AI Flywheel</vt:lpstr>
      <vt:lpstr>Upstart is playing into a large, rapidly expanding TAM</vt:lpstr>
      <vt:lpstr>Valuation</vt:lpstr>
      <vt:lpstr>Pre-Mortem: This investment failed, Why?</vt:lpstr>
      <vt:lpstr>Exhibit A: Code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Ashwin Bindra</dc:creator>
  <cp:lastModifiedBy>Tejas Thvar</cp:lastModifiedBy>
  <cp:revision>142</cp:revision>
  <cp:lastPrinted>2020-02-24T03:53:02Z</cp:lastPrinted>
  <dcterms:created xsi:type="dcterms:W3CDTF">2020-01-31T07:15:52Z</dcterms:created>
  <dcterms:modified xsi:type="dcterms:W3CDTF">2021-01-28T07:07:36Z</dcterms:modified>
</cp:coreProperties>
</file>